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3" r:id="rId3"/>
    <p:sldId id="264" r:id="rId4"/>
    <p:sldId id="257" r:id="rId5"/>
    <p:sldId id="261" r:id="rId6"/>
    <p:sldId id="258" r:id="rId7"/>
    <p:sldId id="266" r:id="rId8"/>
    <p:sldId id="265" r:id="rId9"/>
    <p:sldId id="269" r:id="rId10"/>
    <p:sldId id="267" r:id="rId11"/>
    <p:sldId id="268" r:id="rId12"/>
    <p:sldId id="270" r:id="rId13"/>
    <p:sldId id="271" r:id="rId14"/>
    <p:sldId id="272" r:id="rId15"/>
    <p:sldId id="273" r:id="rId16"/>
    <p:sldId id="259" r:id="rId17"/>
    <p:sldId id="26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517B8B6-BEA6-49F9-92B8-48FD66CB23BF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9D4E9-2800-438B-B11D-960C091C9F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7B8B6-BEA6-49F9-92B8-48FD66CB23BF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9D4E9-2800-438B-B11D-960C091C9F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7B8B6-BEA6-49F9-92B8-48FD66CB23BF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9D4E9-2800-438B-B11D-960C091C9F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7B8B6-BEA6-49F9-92B8-48FD66CB23BF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9D4E9-2800-438B-B11D-960C091C9FA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7B8B6-BEA6-49F9-92B8-48FD66CB23BF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9D4E9-2800-438B-B11D-960C091C9FA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7B8B6-BEA6-49F9-92B8-48FD66CB23BF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9D4E9-2800-438B-B11D-960C091C9FA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7B8B6-BEA6-49F9-92B8-48FD66CB23BF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9D4E9-2800-438B-B11D-960C091C9F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7B8B6-BEA6-49F9-92B8-48FD66CB23BF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9D4E9-2800-438B-B11D-960C091C9FA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7B8B6-BEA6-49F9-92B8-48FD66CB23BF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9D4E9-2800-438B-B11D-960C091C9F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7B8B6-BEA6-49F9-92B8-48FD66CB23BF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9D4E9-2800-438B-B11D-960C091C9FA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7B8B6-BEA6-49F9-92B8-48FD66CB23BF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9D4E9-2800-438B-B11D-960C091C9F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517B8B6-BEA6-49F9-92B8-48FD66CB23BF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539D4E9-2800-438B-B11D-960C091C9FA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guardian.com/commentisfree/2015/mar/22/britain-tribal-millennia-anglo-saxon" TargetMode="External"/><Relationship Id="rId2" Type="http://schemas.openxmlformats.org/officeDocument/2006/relationships/hyperlink" Target="http://www.telegraph.co.uk/news/science/science-news/11480732/Britons-still-live-in-Anglo-Saxon-tribal-kingdoms-Oxford-University-finds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447800"/>
            <a:ext cx="6400800" cy="1295400"/>
          </a:xfrm>
        </p:spPr>
        <p:txBody>
          <a:bodyPr>
            <a:noAutofit/>
          </a:bodyPr>
          <a:lstStyle/>
          <a:p>
            <a:r>
              <a:rPr lang="en-US" b="1" dirty="0" smtClean="0"/>
              <a:t>Anglo-Saxon period</a:t>
            </a:r>
            <a:br>
              <a:rPr lang="en-US" b="1" dirty="0" smtClean="0"/>
            </a:br>
            <a:r>
              <a:rPr lang="en-US" b="1" dirty="0"/>
              <a:t>449-1066 A.D</a:t>
            </a:r>
            <a:r>
              <a:rPr lang="en-US" b="1" dirty="0" smtClean="0"/>
              <a:t>.</a:t>
            </a:r>
            <a:endParaRPr lang="en-US" sz="4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762000"/>
          </a:xfrm>
        </p:spPr>
        <p:txBody>
          <a:bodyPr>
            <a:noAutofit/>
          </a:bodyPr>
          <a:lstStyle/>
          <a:p>
            <a:r>
              <a:rPr lang="en-US" sz="3200" b="1" i="0" dirty="0" smtClean="0"/>
              <a:t>“The Dark Ages”</a:t>
            </a:r>
            <a:endParaRPr lang="en-US" sz="3200" b="1" i="0" dirty="0"/>
          </a:p>
        </p:txBody>
      </p:sp>
    </p:spTree>
    <p:extLst>
      <p:ext uri="{BB962C8B-B14F-4D97-AF65-F5344CB8AC3E}">
        <p14:creationId xmlns:p14="http://schemas.microsoft.com/office/powerpoint/2010/main" val="413382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219200"/>
            <a:ext cx="6781800" cy="685800"/>
          </a:xfrm>
        </p:spPr>
        <p:txBody>
          <a:bodyPr>
            <a:noAutofit/>
          </a:bodyPr>
          <a:lstStyle/>
          <a:p>
            <a:r>
              <a:rPr lang="en-US" sz="3100" dirty="0" smtClean="0"/>
              <a:t>Anglo-Saxon Government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438400"/>
            <a:ext cx="6858000" cy="31242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Folkmoot (folkmote) – meeting or assembly that involved rather democratic, open discussion</a:t>
            </a:r>
          </a:p>
          <a:p>
            <a:r>
              <a:rPr lang="en-US" sz="2800" dirty="0" smtClean="0"/>
              <a:t>War council – democratic format that decided which moves to make</a:t>
            </a:r>
          </a:p>
          <a:p>
            <a:r>
              <a:rPr lang="en-US" sz="2800" dirty="0" smtClean="0"/>
              <a:t>Anglo-Saxon assembly called a “thing” – Icelandic parliament is still called Althing (“all thing”)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5415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Spread of Christianity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438400"/>
            <a:ext cx="7010400" cy="31242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St. Augustine – famous missionary who established monastery at Canterbury</a:t>
            </a:r>
          </a:p>
          <a:p>
            <a:pPr lvl="1"/>
            <a:r>
              <a:rPr lang="en-US" sz="2600" dirty="0"/>
              <a:t>Became the first Archbishop of </a:t>
            </a:r>
            <a:r>
              <a:rPr lang="en-US" sz="2600" dirty="0" smtClean="0"/>
              <a:t>Canterbury</a:t>
            </a:r>
          </a:p>
          <a:p>
            <a:r>
              <a:rPr lang="en-US" sz="2800" dirty="0" smtClean="0"/>
              <a:t>Christianity brought hope to people that life of suffering would lead to eternal happiness</a:t>
            </a:r>
          </a:p>
        </p:txBody>
      </p:sp>
    </p:spTree>
    <p:extLst>
      <p:ext uri="{BB962C8B-B14F-4D97-AF65-F5344CB8AC3E}">
        <p14:creationId xmlns:p14="http://schemas.microsoft.com/office/powerpoint/2010/main" val="206691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295400"/>
            <a:ext cx="6781800" cy="685800"/>
          </a:xfrm>
        </p:spPr>
        <p:txBody>
          <a:bodyPr>
            <a:noAutofit/>
          </a:bodyPr>
          <a:lstStyle/>
          <a:p>
            <a:r>
              <a:rPr lang="en-US" sz="3100" dirty="0" smtClean="0"/>
              <a:t>Anglo-Saxon Monasteries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438400"/>
            <a:ext cx="6934200" cy="304800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Centers of learning – only place for education</a:t>
            </a:r>
          </a:p>
          <a:p>
            <a:r>
              <a:rPr lang="en-US" sz="2800" dirty="0" smtClean="0"/>
              <a:t>Monks copied books and oral tradition stories by hand</a:t>
            </a:r>
          </a:p>
          <a:p>
            <a:r>
              <a:rPr lang="en-US" sz="2800" dirty="0" smtClean="0"/>
              <a:t>Language of church = Latin </a:t>
            </a:r>
            <a:r>
              <a:rPr lang="en-US" sz="2400" dirty="0" smtClean="0"/>
              <a:t>(later Old English)</a:t>
            </a:r>
          </a:p>
        </p:txBody>
      </p:sp>
    </p:spTree>
    <p:extLst>
      <p:ext uri="{BB962C8B-B14F-4D97-AF65-F5344CB8AC3E}">
        <p14:creationId xmlns:p14="http://schemas.microsoft.com/office/powerpoint/2010/main" val="45131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295400"/>
            <a:ext cx="6629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Anglo-Saxon 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362200"/>
            <a:ext cx="6858000" cy="3124200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smtClean="0"/>
              <a:t>Warriors gathered in mead halls to feast after battles and shared or listened to stories in song</a:t>
            </a:r>
          </a:p>
          <a:p>
            <a:pPr lvl="1"/>
            <a:r>
              <a:rPr lang="en-US" sz="2600" dirty="0"/>
              <a:t>Mead = alcoholic drink made primarily with </a:t>
            </a:r>
            <a:r>
              <a:rPr lang="en-US" sz="2600" dirty="0" smtClean="0"/>
              <a:t>honey</a:t>
            </a:r>
          </a:p>
          <a:p>
            <a:r>
              <a:rPr lang="en-US" sz="2800" dirty="0" err="1" smtClean="0"/>
              <a:t>Scops</a:t>
            </a:r>
            <a:r>
              <a:rPr lang="en-US" sz="2800" dirty="0" smtClean="0"/>
              <a:t> = professional poets who served as historians through songs and poems – provided history, sermon, and cultural pride</a:t>
            </a:r>
          </a:p>
          <a:p>
            <a:pPr lvl="1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56823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143000"/>
            <a:ext cx="6858000" cy="838200"/>
          </a:xfrm>
        </p:spPr>
        <p:txBody>
          <a:bodyPr>
            <a:noAutofit/>
          </a:bodyPr>
          <a:lstStyle/>
          <a:p>
            <a:r>
              <a:rPr lang="en-US" sz="2600" dirty="0" smtClean="0"/>
              <a:t>Characteristics of Anglo-Saxon </a:t>
            </a:r>
            <a:r>
              <a:rPr lang="en-US" sz="2600" dirty="0" smtClean="0"/>
              <a:t>poetry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362200"/>
            <a:ext cx="6629400" cy="32004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1.  Has 4 beats to a line</a:t>
            </a:r>
          </a:p>
          <a:p>
            <a:r>
              <a:rPr lang="en-US" sz="2800" dirty="0" smtClean="0"/>
              <a:t>2.  Has virtually no rhyming</a:t>
            </a:r>
          </a:p>
          <a:p>
            <a:r>
              <a:rPr lang="en-US" sz="2800" dirty="0" smtClean="0"/>
              <a:t>3.  Contains kennings = poetic synonyms</a:t>
            </a:r>
          </a:p>
          <a:p>
            <a:pPr lvl="1"/>
            <a:r>
              <a:rPr lang="en-US" sz="2600" dirty="0" smtClean="0"/>
              <a:t>A descriptive phrase or compound word that substitutes for a noun</a:t>
            </a:r>
          </a:p>
          <a:p>
            <a:r>
              <a:rPr lang="en-US" sz="2800" dirty="0" smtClean="0"/>
              <a:t>4.  Uses alliteration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8971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of Kennings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“ring giver”</a:t>
            </a:r>
          </a:p>
          <a:p>
            <a:pPr lvl="1"/>
            <a:r>
              <a:rPr lang="en-US" sz="2600" dirty="0" smtClean="0"/>
              <a:t>= kenning for king</a:t>
            </a:r>
          </a:p>
          <a:p>
            <a:r>
              <a:rPr lang="en-US" sz="2800" dirty="0" smtClean="0"/>
              <a:t>“swan road”</a:t>
            </a:r>
          </a:p>
          <a:p>
            <a:pPr lvl="1"/>
            <a:r>
              <a:rPr lang="en-US" sz="2600" dirty="0" smtClean="0"/>
              <a:t>= kenning for sea</a:t>
            </a:r>
          </a:p>
        </p:txBody>
      </p:sp>
    </p:spTree>
    <p:extLst>
      <p:ext uri="{BB962C8B-B14F-4D97-AF65-F5344CB8AC3E}">
        <p14:creationId xmlns:p14="http://schemas.microsoft.com/office/powerpoint/2010/main" val="420012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066800"/>
            <a:ext cx="6781800" cy="914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2 Views of Modern Tribal Affiliations of England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www.telegraph.co.uk/news/science/science-news/11480732/Britons-still-live-in-Anglo-Saxon-tribal-kingdoms-Oxford-University-finds.html</a:t>
            </a:r>
            <a:endParaRPr lang="en-US" dirty="0" smtClean="0"/>
          </a:p>
          <a:p>
            <a:pPr indent="0">
              <a:buNone/>
            </a:pPr>
            <a:endParaRPr lang="en-US" dirty="0" smtClean="0">
              <a:hlinkClick r:id="rId3"/>
            </a:endParaRPr>
          </a:p>
          <a:p>
            <a:pPr indent="0">
              <a:buNone/>
            </a:pP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www.theguardian.com/commentisfree/2015/mar/22/britain-tribal-millennia-anglo-saxon</a:t>
            </a:r>
            <a:endParaRPr lang="en-US" dirty="0" smtClean="0"/>
          </a:p>
          <a:p>
            <a:pPr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28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55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143000"/>
            <a:ext cx="6705600" cy="6858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Britain under Roman rule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362200"/>
            <a:ext cx="6705600" cy="3200400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Britons = Celtic people living in Britain conquered by Romans</a:t>
            </a:r>
          </a:p>
          <a:p>
            <a:r>
              <a:rPr lang="en-US" sz="2600" dirty="0" smtClean="0"/>
              <a:t>Romans brought cities, roads, written language, and Christianity to Britain</a:t>
            </a:r>
          </a:p>
          <a:p>
            <a:r>
              <a:rPr lang="en-US" sz="2600" dirty="0" smtClean="0"/>
              <a:t>Collapse of Roman Empire left “Romanized” Britons vulnerable to invasion when Romans left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62731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219200"/>
            <a:ext cx="6705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History of Great Britain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209800"/>
            <a:ext cx="6934200" cy="3276600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/>
              <a:t>Invasion</a:t>
            </a:r>
          </a:p>
          <a:p>
            <a:r>
              <a:rPr lang="en-US" sz="2600" dirty="0" smtClean="0"/>
              <a:t>Destruction</a:t>
            </a:r>
          </a:p>
          <a:p>
            <a:r>
              <a:rPr lang="en-US" sz="2600" dirty="0" smtClean="0"/>
              <a:t>Slow progress</a:t>
            </a:r>
          </a:p>
          <a:p>
            <a:pPr lvl="1"/>
            <a:r>
              <a:rPr lang="en-US" sz="2400" dirty="0" smtClean="0"/>
              <a:t>Each invasion destroyed culture, arts, etc., that had existed before it.</a:t>
            </a:r>
          </a:p>
          <a:p>
            <a:pPr lvl="1"/>
            <a:r>
              <a:rPr lang="en-US" sz="2400" dirty="0" smtClean="0"/>
              <a:t>Called Dark Ages because people never seemed to advance – everything was destroyed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5753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143000"/>
            <a:ext cx="6781800" cy="9144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Anglo-saxon</a:t>
            </a:r>
            <a:r>
              <a:rPr lang="en-US" dirty="0" smtClean="0"/>
              <a:t> Period start 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286000"/>
            <a:ext cx="6781800" cy="3276600"/>
          </a:xfrm>
        </p:spPr>
        <p:txBody>
          <a:bodyPr>
            <a:normAutofit fontScale="85000" lnSpcReduction="20000"/>
          </a:bodyPr>
          <a:lstStyle/>
          <a:p>
            <a:r>
              <a:rPr lang="en-US" sz="2800" b="1" dirty="0" smtClean="0"/>
              <a:t>449</a:t>
            </a:r>
            <a:r>
              <a:rPr lang="en-US" sz="2800" dirty="0" smtClean="0"/>
              <a:t> –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band of Germanic or Teutonic people crossed North Sea to England to settle in county of Kent</a:t>
            </a:r>
          </a:p>
          <a:p>
            <a:r>
              <a:rPr lang="en-US" sz="2800" dirty="0" smtClean="0"/>
              <a:t>People were called the Jutes.</a:t>
            </a:r>
          </a:p>
          <a:p>
            <a:r>
              <a:rPr lang="en-US" sz="2800" dirty="0" smtClean="0"/>
              <a:t>Angles and Saxons followed the Jutes.</a:t>
            </a:r>
          </a:p>
          <a:p>
            <a:r>
              <a:rPr lang="en-US" sz="2800" dirty="0" smtClean="0"/>
              <a:t>Vikings (Norsemen) invaded next.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4478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99" y="76200"/>
            <a:ext cx="5760720" cy="6699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421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066800"/>
            <a:ext cx="6477000" cy="990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Anglo-saxon</a:t>
            </a:r>
            <a:r>
              <a:rPr lang="en-US" dirty="0" smtClean="0"/>
              <a:t> period end 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b="1" dirty="0" smtClean="0"/>
              <a:t>1066</a:t>
            </a:r>
            <a:r>
              <a:rPr lang="en-US" sz="2800" dirty="0" smtClean="0"/>
              <a:t> – Norman-French, led by William, Duke of Normandy, invaded and conquered Anglo-Saxon England </a:t>
            </a:r>
          </a:p>
          <a:p>
            <a:r>
              <a:rPr lang="en-US" sz="2800" dirty="0" smtClean="0"/>
              <a:t>the “Norman Conquest” and the Battle of Hastings in 1066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3045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19200"/>
            <a:ext cx="6400800" cy="685800"/>
          </a:xfrm>
        </p:spPr>
        <p:txBody>
          <a:bodyPr/>
          <a:lstStyle/>
          <a:p>
            <a:r>
              <a:rPr lang="en-US" dirty="0" smtClean="0"/>
              <a:t>Anglo-Saxon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438400"/>
            <a:ext cx="6705600" cy="3048001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Hardy, heroic, and athletic people with democratic habits for meetings</a:t>
            </a:r>
          </a:p>
          <a:p>
            <a:r>
              <a:rPr lang="en-US" sz="2800" dirty="0" smtClean="0"/>
              <a:t>Yet believed to be barbaric and slow-witted oafs</a:t>
            </a:r>
          </a:p>
          <a:p>
            <a:r>
              <a:rPr lang="en-US" sz="2800" dirty="0" smtClean="0"/>
              <a:t>Actually, more artistic and poetic than militaristic Norman conquerors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5094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219200"/>
            <a:ext cx="6858000" cy="609600"/>
          </a:xfrm>
        </p:spPr>
        <p:txBody>
          <a:bodyPr>
            <a:noAutofit/>
          </a:bodyPr>
          <a:lstStyle/>
          <a:p>
            <a:r>
              <a:rPr lang="en-US" dirty="0" smtClean="0"/>
              <a:t>Anglo-Saxon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286000"/>
            <a:ext cx="6858000" cy="33528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Courage</a:t>
            </a:r>
          </a:p>
          <a:p>
            <a:r>
              <a:rPr lang="en-US" sz="2800" dirty="0" smtClean="0"/>
              <a:t>Loyalty = greatest virtue</a:t>
            </a:r>
          </a:p>
          <a:p>
            <a:r>
              <a:rPr lang="en-US" sz="2800" dirty="0" smtClean="0"/>
              <a:t>Courtesy</a:t>
            </a:r>
          </a:p>
          <a:p>
            <a:r>
              <a:rPr lang="en-US" sz="2800" dirty="0" smtClean="0"/>
              <a:t>Generosity</a:t>
            </a:r>
          </a:p>
          <a:p>
            <a:r>
              <a:rPr lang="en-US" sz="2800" dirty="0" smtClean="0"/>
              <a:t>Endurance</a:t>
            </a:r>
          </a:p>
          <a:p>
            <a:pPr lvl="1"/>
            <a:r>
              <a:rPr lang="en-US" sz="2600" dirty="0" smtClean="0"/>
              <a:t>All reflected in </a:t>
            </a:r>
            <a:r>
              <a:rPr lang="en-US" sz="2600" i="1" dirty="0" smtClean="0"/>
              <a:t>Beowulf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92875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Pagan Religions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Strong belief in </a:t>
            </a:r>
            <a:r>
              <a:rPr lang="en-US" sz="2800" i="1" dirty="0" err="1" smtClean="0"/>
              <a:t>Wyrd</a:t>
            </a:r>
            <a:r>
              <a:rPr lang="en-US" sz="2800" dirty="0" smtClean="0"/>
              <a:t> (fate)</a:t>
            </a:r>
          </a:p>
          <a:p>
            <a:r>
              <a:rPr lang="en-US" sz="2800" dirty="0" smtClean="0"/>
              <a:t>Bleak future with little hope</a:t>
            </a:r>
          </a:p>
          <a:p>
            <a:r>
              <a:rPr lang="en-US" sz="2800" dirty="0" smtClean="0"/>
              <a:t>Only certainty was death</a:t>
            </a:r>
          </a:p>
          <a:p>
            <a:r>
              <a:rPr lang="en-US" sz="2800" dirty="0" smtClean="0"/>
              <a:t>People were helpless in hands of fate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9992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1503</TotalTime>
  <Words>463</Words>
  <Application>Microsoft Office PowerPoint</Application>
  <PresentationFormat>On-screen Show (4:3)</PresentationFormat>
  <Paragraphs>67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Couture</vt:lpstr>
      <vt:lpstr>Anglo-Saxon period 449-1066 A.D.</vt:lpstr>
      <vt:lpstr>Britain under Roman rule</vt:lpstr>
      <vt:lpstr>History of Great Britain</vt:lpstr>
      <vt:lpstr>Anglo-saxon Period start date</vt:lpstr>
      <vt:lpstr>PowerPoint Presentation</vt:lpstr>
      <vt:lpstr>Anglo-saxon period end Date</vt:lpstr>
      <vt:lpstr>Anglo-Saxon People</vt:lpstr>
      <vt:lpstr>Anglo-Saxon Values</vt:lpstr>
      <vt:lpstr>Pagan Religions</vt:lpstr>
      <vt:lpstr>Anglo-Saxon Government</vt:lpstr>
      <vt:lpstr>Spread of Christianity</vt:lpstr>
      <vt:lpstr>Anglo-Saxon Monasteries</vt:lpstr>
      <vt:lpstr>Anglo-Saxon Literature</vt:lpstr>
      <vt:lpstr>Characteristics of Anglo-Saxon poetry</vt:lpstr>
      <vt:lpstr>Examples of Kennings</vt:lpstr>
      <vt:lpstr>2 Views of Modern Tribal Affiliations of England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Lori Kyger</dc:creator>
  <cp:lastModifiedBy>Lori Kyger</cp:lastModifiedBy>
  <cp:revision>30</cp:revision>
  <dcterms:created xsi:type="dcterms:W3CDTF">2015-08-17T20:08:59Z</dcterms:created>
  <dcterms:modified xsi:type="dcterms:W3CDTF">2016-08-22T15:21:09Z</dcterms:modified>
</cp:coreProperties>
</file>