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7" r:id="rId5"/>
    <p:sldId id="269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7FC027-B759-466A-8EF5-9BE1D71F544F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2934857-E094-4446-8E36-60B96EBF442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Romeo and Juliet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85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58674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3200" u="sng" dirty="0" smtClean="0"/>
              <a:t>Prologue</a:t>
            </a:r>
            <a:r>
              <a:rPr lang="en-US" sz="3200" dirty="0" smtClean="0"/>
              <a:t> (p. 1037)</a:t>
            </a:r>
            <a:endParaRPr lang="en-US" sz="3200" u="sng" dirty="0" smtClean="0"/>
          </a:p>
          <a:p>
            <a:r>
              <a:rPr lang="en-US" sz="3200" dirty="0" smtClean="0"/>
              <a:t>dignity</a:t>
            </a:r>
          </a:p>
          <a:p>
            <a:r>
              <a:rPr lang="en-US" sz="3200" dirty="0"/>
              <a:t>m</a:t>
            </a:r>
            <a:r>
              <a:rPr lang="en-US" sz="3200" dirty="0" smtClean="0"/>
              <a:t>utiny</a:t>
            </a:r>
          </a:p>
          <a:p>
            <a:r>
              <a:rPr lang="en-US" sz="3200" dirty="0" smtClean="0"/>
              <a:t>piteous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oil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pPr marL="0" indent="0">
              <a:buNone/>
            </a:pPr>
            <a:r>
              <a:rPr lang="en-US" sz="3200" u="sng" dirty="0" smtClean="0"/>
              <a:t>Act I</a:t>
            </a:r>
          </a:p>
          <a:p>
            <a:r>
              <a:rPr lang="en-US" sz="3200" dirty="0" smtClean="0"/>
              <a:t>wield (p. 1041)</a:t>
            </a:r>
          </a:p>
          <a:p>
            <a:r>
              <a:rPr lang="en-US" sz="3200" dirty="0"/>
              <a:t>a</a:t>
            </a:r>
            <a:r>
              <a:rPr lang="en-US" sz="3200" dirty="0" smtClean="0"/>
              <a:t>ugmenting (p. 1042)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ransgression (p. 1044)</a:t>
            </a:r>
          </a:p>
          <a:p>
            <a:r>
              <a:rPr lang="en-US" sz="3200" dirty="0" smtClean="0"/>
              <a:t>heretic (p. 1049)</a:t>
            </a:r>
          </a:p>
          <a:p>
            <a:r>
              <a:rPr lang="en-US" sz="3200" dirty="0"/>
              <a:t>a</a:t>
            </a:r>
            <a:r>
              <a:rPr lang="en-US" sz="3200" dirty="0" smtClean="0"/>
              <a:t>mbling (p. 1053)</a:t>
            </a:r>
          </a:p>
          <a:p>
            <a:r>
              <a:rPr lang="en-US" sz="3200" dirty="0" smtClean="0"/>
              <a:t>knave (p. 1058)</a:t>
            </a:r>
          </a:p>
          <a:p>
            <a:r>
              <a:rPr lang="en-US" sz="3200" dirty="0" smtClean="0"/>
              <a:t>trifling (p. 1062)</a:t>
            </a:r>
          </a:p>
          <a:p>
            <a:r>
              <a:rPr lang="en-US" sz="3200" dirty="0" smtClean="0"/>
              <a:t>chaste (p. 1046)</a:t>
            </a:r>
          </a:p>
          <a:p>
            <a:r>
              <a:rPr lang="en-US" sz="3200" dirty="0" smtClean="0"/>
              <a:t>scorn (p. 1059)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Prologue and Act I Vocab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4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7527"/>
            <a:ext cx="8763000" cy="50984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on p. 1037</a:t>
            </a:r>
          </a:p>
          <a:p>
            <a:r>
              <a:rPr lang="en-US" sz="3200" b="1" dirty="0" smtClean="0"/>
              <a:t>Dignity</a:t>
            </a:r>
            <a:r>
              <a:rPr lang="en-US" sz="3200" dirty="0" smtClean="0"/>
              <a:t> – worthiness, rank, standing</a:t>
            </a:r>
          </a:p>
          <a:p>
            <a:r>
              <a:rPr lang="en-US" sz="3200" b="1" dirty="0" smtClean="0"/>
              <a:t>Mutiny</a:t>
            </a:r>
            <a:r>
              <a:rPr lang="en-US" sz="3200" dirty="0" smtClean="0"/>
              <a:t> – rebellion against authority, uprising</a:t>
            </a:r>
          </a:p>
          <a:p>
            <a:r>
              <a:rPr lang="en-US" sz="3200" b="1" dirty="0" smtClean="0"/>
              <a:t>Piteous</a:t>
            </a:r>
            <a:r>
              <a:rPr lang="en-US" sz="3200" dirty="0" smtClean="0"/>
              <a:t> – heartbreaking, pathetic</a:t>
            </a:r>
          </a:p>
          <a:p>
            <a:r>
              <a:rPr lang="en-US" sz="3200" b="1" dirty="0" smtClean="0"/>
              <a:t>Toil</a:t>
            </a:r>
            <a:r>
              <a:rPr lang="en-US" sz="3200" dirty="0" smtClean="0"/>
              <a:t> – laborious effort, hard work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algn="ctr"/>
            <a:r>
              <a:rPr lang="en-US" dirty="0" smtClean="0"/>
              <a:t>Prologue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99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685800"/>
            <a:ext cx="9067800" cy="5638800"/>
          </a:xfrm>
        </p:spPr>
        <p:txBody>
          <a:bodyPr>
            <a:normAutofit/>
          </a:bodyPr>
          <a:lstStyle/>
          <a:p>
            <a:r>
              <a:rPr lang="en-US" sz="2800" b="1" dirty="0"/>
              <a:t>wield</a:t>
            </a:r>
            <a:r>
              <a:rPr lang="en-US" sz="2800" dirty="0"/>
              <a:t> </a:t>
            </a:r>
            <a:r>
              <a:rPr lang="en-US" sz="2000" dirty="0"/>
              <a:t>(p. 1041</a:t>
            </a:r>
            <a:r>
              <a:rPr lang="en-US" sz="2000" dirty="0" smtClean="0"/>
              <a:t>) </a:t>
            </a:r>
            <a:r>
              <a:rPr lang="en-US" sz="2800" dirty="0" smtClean="0"/>
              <a:t>– to handle effectively (especially a weapon)</a:t>
            </a:r>
            <a:endParaRPr lang="en-US" sz="2800" dirty="0"/>
          </a:p>
          <a:p>
            <a:r>
              <a:rPr lang="en-US" sz="2800" b="1" dirty="0"/>
              <a:t>augmenting</a:t>
            </a:r>
            <a:r>
              <a:rPr lang="en-US" sz="2800" dirty="0"/>
              <a:t> </a:t>
            </a:r>
            <a:r>
              <a:rPr lang="en-US" sz="2000" dirty="0"/>
              <a:t>(p. 1042</a:t>
            </a:r>
            <a:r>
              <a:rPr lang="en-US" sz="2000" dirty="0" smtClean="0"/>
              <a:t>) </a:t>
            </a:r>
            <a:r>
              <a:rPr lang="en-US" sz="2800" dirty="0" smtClean="0"/>
              <a:t>– increasing, adding to</a:t>
            </a:r>
            <a:endParaRPr lang="en-US" sz="2000" dirty="0"/>
          </a:p>
          <a:p>
            <a:r>
              <a:rPr lang="en-US" sz="2800" b="1" dirty="0"/>
              <a:t>transgression</a:t>
            </a:r>
            <a:r>
              <a:rPr lang="en-US" sz="2800" dirty="0"/>
              <a:t> </a:t>
            </a:r>
            <a:r>
              <a:rPr lang="en-US" sz="2000" dirty="0"/>
              <a:t>(p. 1044</a:t>
            </a:r>
            <a:r>
              <a:rPr lang="en-US" sz="2000" dirty="0" smtClean="0"/>
              <a:t>) </a:t>
            </a:r>
            <a:r>
              <a:rPr lang="en-US" sz="2800" dirty="0" smtClean="0"/>
              <a:t>– violation of a law, wrongdoing</a:t>
            </a:r>
            <a:endParaRPr lang="en-US" sz="2000" dirty="0"/>
          </a:p>
          <a:p>
            <a:r>
              <a:rPr lang="en-US" sz="2800" b="1" dirty="0"/>
              <a:t>heretic</a:t>
            </a:r>
            <a:r>
              <a:rPr lang="en-US" sz="2800" dirty="0"/>
              <a:t> </a:t>
            </a:r>
            <a:r>
              <a:rPr lang="en-US" sz="2000" dirty="0"/>
              <a:t>(p. 1049</a:t>
            </a:r>
            <a:r>
              <a:rPr lang="en-US" sz="2000" dirty="0" smtClean="0"/>
              <a:t>) </a:t>
            </a:r>
            <a:r>
              <a:rPr lang="en-US" sz="2800" dirty="0" smtClean="0"/>
              <a:t>– one who dissents from a belief (like religion)</a:t>
            </a:r>
            <a:endParaRPr lang="en-US" sz="2000" dirty="0"/>
          </a:p>
          <a:p>
            <a:r>
              <a:rPr lang="en-US" sz="2800" b="1" dirty="0"/>
              <a:t>ambling</a:t>
            </a:r>
            <a:r>
              <a:rPr lang="en-US" sz="2800" dirty="0"/>
              <a:t> </a:t>
            </a:r>
            <a:r>
              <a:rPr lang="en-US" sz="2000" dirty="0"/>
              <a:t>(p. 1053</a:t>
            </a:r>
            <a:r>
              <a:rPr lang="en-US" sz="2000" dirty="0" smtClean="0"/>
              <a:t>) </a:t>
            </a:r>
            <a:r>
              <a:rPr lang="en-US" sz="2800" dirty="0" smtClean="0"/>
              <a:t>– walking or strolling leisurely</a:t>
            </a:r>
            <a:endParaRPr lang="en-US" sz="2000" dirty="0"/>
          </a:p>
          <a:p>
            <a:r>
              <a:rPr lang="en-US" sz="2800" b="1" dirty="0"/>
              <a:t>knave</a:t>
            </a:r>
            <a:r>
              <a:rPr lang="en-US" sz="2800" dirty="0"/>
              <a:t> </a:t>
            </a:r>
            <a:r>
              <a:rPr lang="en-US" sz="2000" dirty="0"/>
              <a:t>(p. 1058</a:t>
            </a:r>
            <a:r>
              <a:rPr lang="en-US" sz="2000" dirty="0" smtClean="0"/>
              <a:t>) </a:t>
            </a:r>
            <a:r>
              <a:rPr lang="en-US" sz="2800" dirty="0" smtClean="0"/>
              <a:t>– person with low status, scoundrel</a:t>
            </a:r>
            <a:endParaRPr lang="en-US" sz="2000" dirty="0"/>
          </a:p>
          <a:p>
            <a:r>
              <a:rPr lang="en-US" sz="2800" b="1" dirty="0"/>
              <a:t>trifling</a:t>
            </a:r>
            <a:r>
              <a:rPr lang="en-US" sz="2800" dirty="0"/>
              <a:t> </a:t>
            </a:r>
            <a:r>
              <a:rPr lang="en-US" sz="2000" dirty="0"/>
              <a:t>(p. 1062</a:t>
            </a:r>
            <a:r>
              <a:rPr lang="en-US" sz="2000" dirty="0" smtClean="0"/>
              <a:t>) 28 </a:t>
            </a:r>
            <a:r>
              <a:rPr lang="en-US" sz="2800" dirty="0" smtClean="0"/>
              <a:t>– of small value, insignificant, unimportant</a:t>
            </a:r>
            <a:endParaRPr lang="en-US" sz="2000" dirty="0"/>
          </a:p>
          <a:p>
            <a:r>
              <a:rPr lang="en-US" sz="2800" b="1" dirty="0"/>
              <a:t>chaste</a:t>
            </a:r>
            <a:r>
              <a:rPr lang="en-US" sz="2800" dirty="0"/>
              <a:t> </a:t>
            </a:r>
            <a:r>
              <a:rPr lang="en-US" sz="2000" dirty="0"/>
              <a:t>(p. 1046</a:t>
            </a:r>
            <a:r>
              <a:rPr lang="en-US" sz="2000" dirty="0" smtClean="0"/>
              <a:t>) </a:t>
            </a:r>
            <a:r>
              <a:rPr lang="en-US" sz="2800" dirty="0" smtClean="0"/>
              <a:t>– virtuous, innocent (like a virgin)</a:t>
            </a:r>
            <a:endParaRPr lang="en-US" sz="2000" dirty="0"/>
          </a:p>
          <a:p>
            <a:r>
              <a:rPr lang="en-US" sz="2800" b="1" dirty="0"/>
              <a:t>scorn</a:t>
            </a:r>
            <a:r>
              <a:rPr lang="en-US" sz="2800" dirty="0"/>
              <a:t> </a:t>
            </a:r>
            <a:r>
              <a:rPr lang="en-US" sz="2000" dirty="0"/>
              <a:t>(p. 1059</a:t>
            </a:r>
            <a:r>
              <a:rPr lang="en-US" sz="2000" dirty="0" smtClean="0"/>
              <a:t>) </a:t>
            </a:r>
            <a:r>
              <a:rPr lang="en-US" sz="2800" dirty="0" smtClean="0"/>
              <a:t>– to mock, to ridicule, to show contempt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Act I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8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2578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idolatry </a:t>
            </a:r>
            <a:r>
              <a:rPr lang="en-US" sz="2000" dirty="0" smtClean="0"/>
              <a:t>(p. 1070) </a:t>
            </a:r>
            <a:r>
              <a:rPr lang="en-US" sz="3200" dirty="0" smtClean="0"/>
              <a:t>– obsession, blind adoration</a:t>
            </a:r>
            <a:endParaRPr lang="en-US" sz="2000" dirty="0" smtClean="0"/>
          </a:p>
          <a:p>
            <a:r>
              <a:rPr lang="en-US" sz="3800" dirty="0"/>
              <a:t>b</a:t>
            </a:r>
            <a:r>
              <a:rPr lang="en-US" sz="3800" dirty="0" smtClean="0"/>
              <a:t>eseech </a:t>
            </a:r>
            <a:r>
              <a:rPr lang="en-US" sz="2000" dirty="0" smtClean="0"/>
              <a:t>(p. 1071) </a:t>
            </a:r>
            <a:r>
              <a:rPr lang="en-US" sz="3200" dirty="0" smtClean="0"/>
              <a:t>– to beg eagerly for</a:t>
            </a:r>
            <a:endParaRPr lang="en-US" sz="2000" dirty="0" smtClean="0"/>
          </a:p>
          <a:p>
            <a:r>
              <a:rPr lang="en-US" sz="3800" dirty="0"/>
              <a:t>r</a:t>
            </a:r>
            <a:r>
              <a:rPr lang="en-US" sz="3800" dirty="0" smtClean="0"/>
              <a:t>ancor </a:t>
            </a:r>
            <a:r>
              <a:rPr lang="en-US" sz="2000" dirty="0" smtClean="0"/>
              <a:t>(p. 1076) </a:t>
            </a:r>
            <a:r>
              <a:rPr lang="en-US" sz="3200" dirty="0" smtClean="0"/>
              <a:t>– hatred, bitterness</a:t>
            </a:r>
            <a:endParaRPr lang="en-US" sz="2000" dirty="0" smtClean="0"/>
          </a:p>
          <a:p>
            <a:r>
              <a:rPr lang="en-US" sz="3800" dirty="0"/>
              <a:t>c</a:t>
            </a:r>
            <a:r>
              <a:rPr lang="en-US" sz="3800" dirty="0" smtClean="0"/>
              <a:t>ommend </a:t>
            </a:r>
            <a:r>
              <a:rPr lang="en-US" sz="2000" dirty="0" smtClean="0"/>
              <a:t>(p. 1082) </a:t>
            </a:r>
            <a:r>
              <a:rPr lang="en-US" sz="3200" dirty="0" smtClean="0"/>
              <a:t>– to praise as worthy, recommend</a:t>
            </a:r>
            <a:endParaRPr lang="en-US" sz="2000" dirty="0" smtClean="0"/>
          </a:p>
          <a:p>
            <a:r>
              <a:rPr lang="en-US" sz="3800" dirty="0"/>
              <a:t>l</a:t>
            </a:r>
            <a:r>
              <a:rPr lang="en-US" sz="3800" dirty="0" smtClean="0"/>
              <a:t>oathsome </a:t>
            </a:r>
            <a:r>
              <a:rPr lang="en-US" sz="2000" dirty="0" smtClean="0"/>
              <a:t>(p. 1086) </a:t>
            </a:r>
            <a:r>
              <a:rPr lang="en-US" sz="3200" dirty="0" smtClean="0"/>
              <a:t>– disgusting, offensive, revolting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Act II Vocab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9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85800"/>
            <a:ext cx="8991600" cy="5638800"/>
          </a:xfrm>
        </p:spPr>
        <p:txBody>
          <a:bodyPr>
            <a:noAutofit/>
          </a:bodyPr>
          <a:lstStyle/>
          <a:p>
            <a:r>
              <a:rPr lang="en-US" sz="3200" b="1" dirty="0"/>
              <a:t>a</a:t>
            </a:r>
            <a:r>
              <a:rPr lang="en-US" sz="3200" b="1" dirty="0" smtClean="0"/>
              <a:t>ppertaining</a:t>
            </a:r>
            <a:r>
              <a:rPr lang="en-US" sz="3200" dirty="0" smtClean="0"/>
              <a:t> </a:t>
            </a:r>
            <a:r>
              <a:rPr lang="en-US" sz="2000" dirty="0" smtClean="0"/>
              <a:t>(p. 1090) </a:t>
            </a:r>
            <a:r>
              <a:rPr lang="en-US" sz="3200" dirty="0" smtClean="0"/>
              <a:t>– pertaining or relating to</a:t>
            </a:r>
            <a:endParaRPr lang="en-US" sz="2000" dirty="0" smtClean="0"/>
          </a:p>
          <a:p>
            <a:r>
              <a:rPr lang="en-US" sz="3200" b="1" dirty="0"/>
              <a:t>e</a:t>
            </a:r>
            <a:r>
              <a:rPr lang="en-US" sz="3200" b="1" dirty="0" smtClean="0"/>
              <a:t>ffeminate</a:t>
            </a:r>
            <a:r>
              <a:rPr lang="en-US" sz="3200" dirty="0" smtClean="0"/>
              <a:t> </a:t>
            </a:r>
            <a:r>
              <a:rPr lang="en-US" sz="2000" dirty="0" smtClean="0"/>
              <a:t>(p. 1092) </a:t>
            </a:r>
            <a:r>
              <a:rPr lang="en-US" sz="3200" dirty="0" smtClean="0"/>
              <a:t>– having feminine qualities, having characteristics of softness</a:t>
            </a:r>
            <a:endParaRPr lang="en-US" sz="2000" dirty="0" smtClean="0"/>
          </a:p>
          <a:p>
            <a:r>
              <a:rPr lang="en-US" sz="3200" b="1" dirty="0"/>
              <a:t>m</a:t>
            </a:r>
            <a:r>
              <a:rPr lang="en-US" sz="3200" b="1" dirty="0" smtClean="0"/>
              <a:t>artial</a:t>
            </a:r>
            <a:r>
              <a:rPr lang="en-US" sz="3200" dirty="0" smtClean="0"/>
              <a:t> </a:t>
            </a:r>
            <a:r>
              <a:rPr lang="en-US" sz="2000" dirty="0" smtClean="0"/>
              <a:t>(p. 1093) </a:t>
            </a:r>
            <a:r>
              <a:rPr lang="en-US" sz="3200" dirty="0" smtClean="0"/>
              <a:t>– having warlike qualities</a:t>
            </a:r>
            <a:endParaRPr lang="en-US" sz="2000" dirty="0" smtClean="0"/>
          </a:p>
          <a:p>
            <a:r>
              <a:rPr lang="en-US" sz="3200" b="1" dirty="0"/>
              <a:t>s</a:t>
            </a:r>
            <a:r>
              <a:rPr lang="en-US" sz="3200" b="1" dirty="0" smtClean="0"/>
              <a:t>corn</a:t>
            </a:r>
            <a:r>
              <a:rPr lang="en-US" sz="3200" dirty="0" smtClean="0"/>
              <a:t> </a:t>
            </a:r>
            <a:r>
              <a:rPr lang="en-US" sz="2000" dirty="0" smtClean="0"/>
              <a:t>(p. 1093) </a:t>
            </a:r>
            <a:r>
              <a:rPr lang="en-US" sz="3200" dirty="0" smtClean="0"/>
              <a:t>– open contempt of something</a:t>
            </a:r>
            <a:endParaRPr lang="en-US" sz="2000" dirty="0" smtClean="0"/>
          </a:p>
          <a:p>
            <a:r>
              <a:rPr lang="en-US" sz="3200" b="1" dirty="0"/>
              <a:t>g</a:t>
            </a:r>
            <a:r>
              <a:rPr lang="en-US" sz="3200" b="1" dirty="0" smtClean="0"/>
              <a:t>arish</a:t>
            </a:r>
            <a:r>
              <a:rPr lang="en-US" sz="3200" dirty="0" smtClean="0"/>
              <a:t> </a:t>
            </a:r>
            <a:r>
              <a:rPr lang="en-US" sz="2000" dirty="0" smtClean="0"/>
              <a:t>(p. 1096) </a:t>
            </a:r>
            <a:r>
              <a:rPr lang="en-US" sz="3200" dirty="0" smtClean="0"/>
              <a:t>– excessively bright, glaring, showy</a:t>
            </a:r>
            <a:endParaRPr lang="en-US" sz="2000" dirty="0" smtClean="0"/>
          </a:p>
          <a:p>
            <a:r>
              <a:rPr lang="en-US" sz="3200" b="1" dirty="0"/>
              <a:t>l</a:t>
            </a:r>
            <a:r>
              <a:rPr lang="en-US" sz="3200" b="1" dirty="0" smtClean="0"/>
              <a:t>amentation</a:t>
            </a:r>
            <a:r>
              <a:rPr lang="en-US" sz="3200" dirty="0" smtClean="0"/>
              <a:t> </a:t>
            </a:r>
            <a:r>
              <a:rPr lang="en-US" sz="2000" dirty="0" smtClean="0"/>
              <a:t>(p. 1098) </a:t>
            </a:r>
            <a:r>
              <a:rPr lang="en-US" sz="3200" dirty="0" smtClean="0"/>
              <a:t>– act of expressing grief</a:t>
            </a:r>
            <a:endParaRPr lang="en-US" sz="2000" dirty="0" smtClean="0"/>
          </a:p>
          <a:p>
            <a:r>
              <a:rPr lang="en-US" sz="3200" b="1" dirty="0"/>
              <a:t>s</a:t>
            </a:r>
            <a:r>
              <a:rPr lang="en-US" sz="3200" b="1" dirty="0" smtClean="0"/>
              <a:t>ojourn</a:t>
            </a:r>
            <a:r>
              <a:rPr lang="en-US" sz="3200" dirty="0" smtClean="0"/>
              <a:t> </a:t>
            </a:r>
            <a:r>
              <a:rPr lang="en-US" sz="2000" dirty="0" smtClean="0"/>
              <a:t>(p. 1103) </a:t>
            </a:r>
            <a:r>
              <a:rPr lang="en-US" sz="3200" dirty="0" smtClean="0"/>
              <a:t>– live temporarily, stay for a time in a place</a:t>
            </a:r>
            <a:endParaRPr lang="en-US" sz="2000" dirty="0" smtClean="0"/>
          </a:p>
          <a:p>
            <a:r>
              <a:rPr lang="en-US" sz="3200" b="1" dirty="0"/>
              <a:t>j</a:t>
            </a:r>
            <a:r>
              <a:rPr lang="en-US" sz="3200" b="1" dirty="0" smtClean="0"/>
              <a:t>ocund</a:t>
            </a:r>
            <a:r>
              <a:rPr lang="en-US" sz="3200" dirty="0" smtClean="0"/>
              <a:t> </a:t>
            </a:r>
            <a:r>
              <a:rPr lang="en-US" sz="2000" dirty="0" smtClean="0"/>
              <a:t>(p. 1106) </a:t>
            </a:r>
            <a:r>
              <a:rPr lang="en-US" sz="3200" dirty="0" smtClean="0"/>
              <a:t>– merry, cheerful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Act III Vocab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51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791200"/>
          </a:xfrm>
        </p:spPr>
        <p:txBody>
          <a:bodyPr>
            <a:normAutofit/>
          </a:bodyPr>
          <a:lstStyle/>
          <a:p>
            <a:r>
              <a:rPr lang="en-US" sz="3200" b="1" dirty="0"/>
              <a:t>i</a:t>
            </a:r>
            <a:r>
              <a:rPr lang="en-US" sz="3200" b="1" dirty="0" smtClean="0"/>
              <a:t>nundation</a:t>
            </a:r>
            <a:r>
              <a:rPr lang="en-US" sz="3200" dirty="0" smtClean="0"/>
              <a:t> </a:t>
            </a:r>
            <a:r>
              <a:rPr lang="en-US" sz="2000" dirty="0" smtClean="0"/>
              <a:t>(p. 1114) –  </a:t>
            </a:r>
            <a:r>
              <a:rPr lang="en-US" sz="3200" dirty="0" smtClean="0"/>
              <a:t>flood or overflow of something</a:t>
            </a:r>
          </a:p>
          <a:p>
            <a:r>
              <a:rPr lang="en-US" sz="3200" b="1" dirty="0"/>
              <a:t>s</a:t>
            </a:r>
            <a:r>
              <a:rPr lang="en-US" sz="3200" b="1" dirty="0" smtClean="0"/>
              <a:t>lander</a:t>
            </a:r>
            <a:r>
              <a:rPr lang="en-US" sz="3200" dirty="0" smtClean="0"/>
              <a:t> </a:t>
            </a:r>
            <a:r>
              <a:rPr lang="en-US" sz="2000" dirty="0" smtClean="0"/>
              <a:t>(p. 1116) </a:t>
            </a:r>
            <a:r>
              <a:rPr lang="en-US" sz="3200" dirty="0" smtClean="0"/>
              <a:t>– false or malicious statement</a:t>
            </a:r>
          </a:p>
          <a:p>
            <a:r>
              <a:rPr lang="en-US" sz="3200" b="1" dirty="0"/>
              <a:t>p</a:t>
            </a:r>
            <a:r>
              <a:rPr lang="en-US" sz="3200" b="1" dirty="0" smtClean="0"/>
              <a:t>ensive</a:t>
            </a:r>
            <a:r>
              <a:rPr lang="en-US" sz="3200" dirty="0" smtClean="0"/>
              <a:t> </a:t>
            </a:r>
            <a:r>
              <a:rPr lang="en-US" sz="2000" dirty="0" smtClean="0"/>
              <a:t>(p. 1116) </a:t>
            </a:r>
            <a:r>
              <a:rPr lang="en-US" sz="3200" dirty="0" smtClean="0"/>
              <a:t>– dreamily thoughtful</a:t>
            </a:r>
          </a:p>
          <a:p>
            <a:r>
              <a:rPr lang="en-US" sz="3200" b="1" dirty="0"/>
              <a:t>p</a:t>
            </a:r>
            <a:r>
              <a:rPr lang="en-US" sz="3200" b="1" dirty="0" smtClean="0"/>
              <a:t>rosperous</a:t>
            </a:r>
            <a:r>
              <a:rPr lang="en-US" sz="3200" dirty="0" smtClean="0"/>
              <a:t> </a:t>
            </a:r>
            <a:r>
              <a:rPr lang="en-US" sz="2000" dirty="0" smtClean="0"/>
              <a:t>(p. 1118) </a:t>
            </a:r>
            <a:r>
              <a:rPr lang="en-US" sz="3200" dirty="0" smtClean="0"/>
              <a:t>– having financial success; successful</a:t>
            </a:r>
          </a:p>
          <a:p>
            <a:r>
              <a:rPr lang="en-US" sz="3200" b="1" dirty="0"/>
              <a:t>b</a:t>
            </a:r>
            <a:r>
              <a:rPr lang="en-US" sz="3200" b="1" dirty="0" smtClean="0"/>
              <a:t>ehooveful</a:t>
            </a:r>
            <a:r>
              <a:rPr lang="en-US" sz="3200" dirty="0" smtClean="0"/>
              <a:t> </a:t>
            </a:r>
            <a:r>
              <a:rPr lang="en-US" sz="2000" dirty="0" smtClean="0"/>
              <a:t>(p. 1120) </a:t>
            </a:r>
            <a:r>
              <a:rPr lang="en-US" sz="3200" dirty="0" smtClean="0"/>
              <a:t>– necessary; advantageous</a:t>
            </a:r>
          </a:p>
          <a:p>
            <a:r>
              <a:rPr lang="en-US" sz="3200" b="1" dirty="0"/>
              <a:t>l</a:t>
            </a:r>
            <a:r>
              <a:rPr lang="en-US" sz="3200" b="1" dirty="0" smtClean="0"/>
              <a:t>amentable</a:t>
            </a:r>
            <a:r>
              <a:rPr lang="en-US" sz="3200" dirty="0" smtClean="0"/>
              <a:t> </a:t>
            </a:r>
            <a:r>
              <a:rPr lang="en-US" sz="2000" dirty="0" smtClean="0"/>
              <a:t>(p. 1125) </a:t>
            </a:r>
            <a:r>
              <a:rPr lang="en-US" sz="3200" dirty="0" smtClean="0"/>
              <a:t>– regrettable; unfortunate</a:t>
            </a:r>
          </a:p>
          <a:p>
            <a:r>
              <a:rPr lang="en-US" sz="3200" b="1" dirty="0"/>
              <a:t>b</a:t>
            </a:r>
            <a:r>
              <a:rPr lang="en-US" sz="3200" b="1" dirty="0" smtClean="0"/>
              <a:t>eguiled</a:t>
            </a:r>
            <a:r>
              <a:rPr lang="en-US" sz="3200" dirty="0" smtClean="0"/>
              <a:t> </a:t>
            </a:r>
            <a:r>
              <a:rPr lang="en-US" sz="2000" dirty="0" smtClean="0"/>
              <a:t>(p. 1130) </a:t>
            </a:r>
            <a:r>
              <a:rPr lang="en-US" sz="3200" dirty="0" smtClean="0"/>
              <a:t>– tricked, deceived, misled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ctr"/>
            <a:r>
              <a:rPr lang="en-US" dirty="0" smtClean="0"/>
              <a:t>Act IV Vocabulary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44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</TotalTime>
  <Words>477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Paper</vt:lpstr>
      <vt:lpstr>Romeo and Juliet</vt:lpstr>
      <vt:lpstr>Prologue and Act I Vocab</vt:lpstr>
      <vt:lpstr>Prologue Vocabulary</vt:lpstr>
      <vt:lpstr>Act I Vocabulary</vt:lpstr>
      <vt:lpstr>Act II Vocab</vt:lpstr>
      <vt:lpstr>Act III Vocab</vt:lpstr>
      <vt:lpstr>Act IV Vocabulary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and Juliet</dc:title>
  <dc:creator>Lori Kyger</dc:creator>
  <cp:lastModifiedBy>Lori Kyger</cp:lastModifiedBy>
  <cp:revision>4</cp:revision>
  <dcterms:created xsi:type="dcterms:W3CDTF">2018-01-16T17:19:45Z</dcterms:created>
  <dcterms:modified xsi:type="dcterms:W3CDTF">2018-01-16T17:30:09Z</dcterms:modified>
</cp:coreProperties>
</file>