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6" r:id="rId4"/>
    <p:sldId id="259" r:id="rId5"/>
    <p:sldId id="277" r:id="rId6"/>
    <p:sldId id="260" r:id="rId7"/>
    <p:sldId id="267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5" r:id="rId16"/>
    <p:sldId id="274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F2FF65-20D9-4EF0-ADEA-5D9B883C7E9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F884B-643D-4709-8216-0B096A22D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Cases and Usage Issues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Demonstrative Pronouns</a:t>
            </a:r>
            <a:br>
              <a:rPr lang="en-US" dirty="0" smtClean="0"/>
            </a:br>
            <a:r>
              <a:rPr lang="en-US" dirty="0" smtClean="0"/>
              <a:t>(pointers)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this, that, these, those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Interrogative Pronouns</a:t>
            </a:r>
            <a:br>
              <a:rPr lang="en-US" dirty="0" smtClean="0"/>
            </a:br>
            <a:r>
              <a:rPr lang="en-US" dirty="0" smtClean="0"/>
              <a:t>(Question clauses)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which, who, whom, what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Pronoun-Antecedent Agreement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Antecedent – noun that comes before the pronoun and to which the pronoun refers</a:t>
            </a:r>
          </a:p>
          <a:p>
            <a:endParaRPr lang="en-US" sz="3200" dirty="0" smtClean="0"/>
          </a:p>
          <a:p>
            <a:r>
              <a:rPr lang="en-US" sz="3200" dirty="0" smtClean="0"/>
              <a:t>**A pronoun must agree with its antecedent both in number and in gender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Reference Errors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Pronouns must make a clear reference to another noun or pronoun in the sentence.  If the reader can not find a clear reference, then you have an ambiguous pronoun reference.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Unclear or Ambiguous Reference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5400" dirty="0" smtClean="0"/>
              <a:t>Billy and Bobby play games with their classmates, but they do not like them.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	Which words are unclear or ambiguous?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/>
              <a:t>	Billy and Bobby play games with their classmates, but these boys do not like their classmates.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Billy and Bobby play games with their classmates,</a:t>
            </a:r>
          </a:p>
          <a:p>
            <a:pPr>
              <a:buNone/>
            </a:pPr>
            <a:r>
              <a:rPr lang="en-US" sz="3200" dirty="0" smtClean="0"/>
              <a:t>	but these boys do not like the games.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/>
              <a:t>Billy and Bobby play games with their classmates, but their classmates do not like the games.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Billy and Bobby play games with their classmates, but the classmates do not really like these boys.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Sentence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5400" dirty="0" smtClean="0"/>
              <a:t>My cousin Sarah is taller than me.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	My cousin Sarah is taller than I (am).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5400" dirty="0" smtClean="0"/>
              <a:t>Them books should be placed on the table.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	These books should be placed on the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Us teachers love to see our students succeed.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	We teachers love to see our students succeed.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41925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b="0" u="sng" dirty="0" smtClean="0"/>
              <a:t>Singular</a:t>
            </a:r>
            <a:endParaRPr lang="en-US" sz="3200" b="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4478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b="0" u="sng" dirty="0" smtClean="0"/>
              <a:t>Plural</a:t>
            </a:r>
            <a:endParaRPr lang="en-US" sz="3200" b="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400" y="2678112"/>
            <a:ext cx="4344988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person		I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person	you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person		he, she, 			</a:t>
            </a:r>
            <a:r>
              <a:rPr lang="en-US" sz="3200" dirty="0" smtClean="0"/>
              <a:t>it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**who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78112"/>
            <a:ext cx="4041775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person		we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person	you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</a:t>
            </a:r>
            <a:r>
              <a:rPr lang="en-US" sz="3200" dirty="0" smtClean="0"/>
              <a:t>person</a:t>
            </a:r>
            <a:r>
              <a:rPr lang="en-US" sz="3200" dirty="0" smtClean="0"/>
              <a:t>		</a:t>
            </a:r>
            <a:r>
              <a:rPr lang="en-US" sz="3200" dirty="0" smtClean="0"/>
              <a:t>they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Nominative Case Pronouns</a:t>
            </a:r>
            <a:br>
              <a:rPr lang="en-US" dirty="0" smtClean="0"/>
            </a:br>
            <a:r>
              <a:rPr lang="en-US" dirty="0" smtClean="0"/>
              <a:t>(Subjects)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Nominative Case Pronouns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Subjects of a sentence (independent clause)</a:t>
            </a:r>
          </a:p>
          <a:p>
            <a:pPr lvl="1"/>
            <a:r>
              <a:rPr lang="en-US" dirty="0" smtClean="0"/>
              <a:t>Ex:  Susan and (I, me) sang a duet for contest.</a:t>
            </a:r>
          </a:p>
          <a:p>
            <a:pPr lvl="1"/>
            <a:r>
              <a:rPr lang="en-US" dirty="0" smtClean="0"/>
              <a:t>Ex:  (Who, Whom) will eat the last piece of pie?</a:t>
            </a:r>
          </a:p>
          <a:p>
            <a:r>
              <a:rPr lang="en-US" dirty="0" smtClean="0"/>
              <a:t>Subjects of a clause (dependent clause)</a:t>
            </a:r>
          </a:p>
          <a:p>
            <a:pPr lvl="1"/>
            <a:r>
              <a:rPr lang="en-US" dirty="0" smtClean="0"/>
              <a:t>Ex:  Although (he, him) was hot and tired, he still paid attention in English class.</a:t>
            </a:r>
          </a:p>
          <a:p>
            <a:pPr lvl="1"/>
            <a:r>
              <a:rPr lang="en-US" dirty="0" smtClean="0"/>
              <a:t>Ex:  She is the girl (who, whom) won the award last year.</a:t>
            </a:r>
            <a:endParaRPr lang="en-US" dirty="0"/>
          </a:p>
          <a:p>
            <a:r>
              <a:rPr lang="en-US" dirty="0" smtClean="0"/>
              <a:t>Predicate Nominatives (PN) – renames the subject and follows a linking verb</a:t>
            </a:r>
          </a:p>
          <a:p>
            <a:pPr lvl="1"/>
            <a:r>
              <a:rPr lang="en-US" dirty="0" smtClean="0"/>
              <a:t>Ex:  It was (she, her) who left the room last.</a:t>
            </a:r>
          </a:p>
          <a:p>
            <a:pPr lvl="1"/>
            <a:r>
              <a:rPr lang="en-US" dirty="0" smtClean="0"/>
              <a:t>Ex:  (Who, Whom) was (he, him) to steal the boy’s bike?</a:t>
            </a:r>
          </a:p>
        </p:txBody>
      </p:sp>
    </p:spTree>
    <p:extLst>
      <p:ext uri="{BB962C8B-B14F-4D97-AF65-F5344CB8AC3E}">
        <p14:creationId xmlns:p14="http://schemas.microsoft.com/office/powerpoint/2010/main" val="3014563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732974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Singular</a:t>
            </a:r>
            <a:endParaRPr lang="en-US" sz="32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91330" y="1447800"/>
            <a:ext cx="4041775" cy="73152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Plural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400" y="2471383"/>
            <a:ext cx="4191000" cy="3818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person		me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person	you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person		him, 			her, </a:t>
            </a:r>
            <a:r>
              <a:rPr lang="en-US" sz="3200" dirty="0" smtClean="0"/>
              <a:t>it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**whom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1st person		us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person	you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person		them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 Case Pronouns</a:t>
            </a:r>
            <a:br>
              <a:rPr lang="en-US" dirty="0" smtClean="0"/>
            </a:br>
            <a:r>
              <a:rPr lang="en-US" dirty="0" smtClean="0"/>
              <a:t>(Objects)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for Objective Case Pronouns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Direct Object (DO) – follow action verbs and answer </a:t>
            </a:r>
            <a:r>
              <a:rPr lang="en-US" i="1" dirty="0" smtClean="0"/>
              <a:t>what?</a:t>
            </a:r>
            <a:r>
              <a:rPr lang="en-US" dirty="0" smtClean="0"/>
              <a:t> or </a:t>
            </a:r>
            <a:r>
              <a:rPr lang="en-US" i="1" dirty="0" smtClean="0"/>
              <a:t>whom?</a:t>
            </a:r>
            <a:endParaRPr lang="en-US" dirty="0" smtClean="0"/>
          </a:p>
          <a:p>
            <a:pPr lvl="1"/>
            <a:r>
              <a:rPr lang="en-US" dirty="0" smtClean="0"/>
              <a:t>Ex:  Keith defeated (he, him) in the tournament.</a:t>
            </a:r>
          </a:p>
          <a:p>
            <a:r>
              <a:rPr lang="en-US" dirty="0" smtClean="0"/>
              <a:t>Indirect Object (IO) – follow action verbs and answer </a:t>
            </a:r>
            <a:r>
              <a:rPr lang="en-US" i="1" dirty="0" smtClean="0"/>
              <a:t>to whom? </a:t>
            </a:r>
            <a:r>
              <a:rPr lang="en-US" dirty="0" smtClean="0"/>
              <a:t>or </a:t>
            </a:r>
            <a:r>
              <a:rPr lang="en-US" i="1" dirty="0" smtClean="0"/>
              <a:t>for whom?</a:t>
            </a:r>
            <a:endParaRPr lang="en-US" dirty="0" smtClean="0"/>
          </a:p>
          <a:p>
            <a:pPr lvl="1"/>
            <a:r>
              <a:rPr lang="en-US" dirty="0" smtClean="0"/>
              <a:t>Ex:  Terrence gave (she, her) a locket for her birthday.</a:t>
            </a:r>
          </a:p>
          <a:p>
            <a:pPr lvl="1"/>
            <a:r>
              <a:rPr lang="en-US" dirty="0" smtClean="0"/>
              <a:t>Ex:  The principal gave (who, whom) the award?</a:t>
            </a:r>
          </a:p>
          <a:p>
            <a:r>
              <a:rPr lang="en-US" dirty="0" smtClean="0"/>
              <a:t>Object of a Preposition (OP)</a:t>
            </a:r>
          </a:p>
          <a:p>
            <a:pPr lvl="1"/>
            <a:r>
              <a:rPr lang="en-US" dirty="0" smtClean="0"/>
              <a:t>Ex:  Please give the books to (they, them).</a:t>
            </a:r>
          </a:p>
          <a:p>
            <a:pPr lvl="1"/>
            <a:r>
              <a:rPr lang="en-US" dirty="0" smtClean="0"/>
              <a:t>Ex:  To (who, whom) did the officer give the ticket?</a:t>
            </a:r>
          </a:p>
          <a:p>
            <a:r>
              <a:rPr lang="en-US" dirty="0" smtClean="0"/>
              <a:t>Object of a Verbal Phrase </a:t>
            </a:r>
          </a:p>
          <a:p>
            <a:pPr lvl="1"/>
            <a:r>
              <a:rPr lang="en-US" dirty="0" smtClean="0"/>
              <a:t>Ex:  Choosing (they, them) for the team was a good move.</a:t>
            </a:r>
          </a:p>
        </p:txBody>
      </p:sp>
    </p:spTree>
    <p:extLst>
      <p:ext uri="{BB962C8B-B14F-4D97-AF65-F5344CB8AC3E}">
        <p14:creationId xmlns:p14="http://schemas.microsoft.com/office/powerpoint/2010/main" val="140390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Singular</a:t>
            </a:r>
            <a:endParaRPr lang="en-US" sz="32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Plural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400" y="2471383"/>
            <a:ext cx="4419600" cy="3818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1st person		my, 				mine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person	your, 			yours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person		his, her, 			hers, </a:t>
            </a:r>
            <a:r>
              <a:rPr lang="en-US" sz="3200" dirty="0" smtClean="0"/>
              <a:t>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71383"/>
            <a:ext cx="4343400" cy="3822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person		our, 				ours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person	your, 			yours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person		their, 			theirs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Possessive Pronouns</a:t>
            </a:r>
            <a:br>
              <a:rPr lang="en-US" dirty="0" smtClean="0"/>
            </a:br>
            <a:r>
              <a:rPr lang="en-US" dirty="0" smtClean="0"/>
              <a:t>(Ownership)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867400"/>
            <a:ext cx="8686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**No apostrophes for possessive forms!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Singular</a:t>
            </a:r>
            <a:endParaRPr lang="en-US" sz="32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Plural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400" y="2506196"/>
            <a:ext cx="4419600" cy="3818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person		myself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person	yourself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person		himself, 		herself, itself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 smtClean="0"/>
              <a:t>**NOT </a:t>
            </a:r>
            <a:r>
              <a:rPr lang="en-US" sz="3200" dirty="0" err="1" smtClean="0"/>
              <a:t>hisself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71383"/>
            <a:ext cx="4267200" cy="3822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person</a:t>
            </a:r>
          </a:p>
          <a:p>
            <a:pPr>
              <a:buNone/>
            </a:pPr>
            <a:r>
              <a:rPr lang="en-US" sz="3200" dirty="0" smtClean="0"/>
              <a:t>		ourselves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person			yourselves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person		themselves</a:t>
            </a:r>
          </a:p>
          <a:p>
            <a:pPr>
              <a:buNone/>
            </a:pPr>
            <a:r>
              <a:rPr lang="en-US" sz="3200" i="1" dirty="0" smtClean="0"/>
              <a:t>***NOT </a:t>
            </a:r>
            <a:r>
              <a:rPr lang="en-US" sz="3200" i="1" dirty="0" err="1" smtClean="0"/>
              <a:t>theirselves</a:t>
            </a:r>
            <a:endParaRPr lang="en-US" sz="32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Reflexive Pronouns</a:t>
            </a:r>
            <a:br>
              <a:rPr lang="en-US" dirty="0" smtClean="0"/>
            </a:br>
            <a:r>
              <a:rPr lang="en-US" dirty="0" smtClean="0"/>
              <a:t>(Mirror – Use “self” or “selves”)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Indefinite Pronouns</a:t>
            </a:r>
            <a:br>
              <a:rPr lang="en-US" dirty="0" smtClean="0"/>
            </a:br>
            <a:r>
              <a:rPr lang="en-US" dirty="0" smtClean="0"/>
              <a:t>(do not refer to a specific 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</a:t>
            </a:r>
            <a:r>
              <a:rPr lang="en-US" dirty="0" smtClean="0"/>
              <a:t>ome			</a:t>
            </a:r>
            <a:r>
              <a:rPr lang="en-US" b="1" dirty="0" smtClean="0"/>
              <a:t>B</a:t>
            </a:r>
            <a:r>
              <a:rPr lang="en-US" dirty="0" smtClean="0"/>
              <a:t>ody</a:t>
            </a:r>
          </a:p>
          <a:p>
            <a:pPr>
              <a:buNone/>
            </a:pPr>
            <a:r>
              <a:rPr lang="en-US" b="1" dirty="0" smtClean="0"/>
              <a:t>A</a:t>
            </a:r>
            <a:r>
              <a:rPr lang="en-US" dirty="0" smtClean="0"/>
              <a:t>ny			</a:t>
            </a:r>
            <a:r>
              <a:rPr lang="en-US" b="1" dirty="0" smtClean="0"/>
              <a:t>O</a:t>
            </a:r>
            <a:r>
              <a:rPr lang="en-US" dirty="0" smtClean="0"/>
              <a:t>ne</a:t>
            </a:r>
          </a:p>
          <a:p>
            <a:pPr>
              <a:buNone/>
            </a:pPr>
            <a:r>
              <a:rPr lang="en-US" b="1" dirty="0" smtClean="0"/>
              <a:t>N</a:t>
            </a:r>
            <a:r>
              <a:rPr lang="en-US" dirty="0" smtClean="0"/>
              <a:t>o			</a:t>
            </a:r>
            <a:r>
              <a:rPr lang="en-US" b="1" dirty="0" smtClean="0"/>
              <a:t>T</a:t>
            </a:r>
            <a:r>
              <a:rPr lang="en-US" dirty="0" smtClean="0"/>
              <a:t>hing</a:t>
            </a:r>
          </a:p>
          <a:p>
            <a:pPr>
              <a:buNone/>
            </a:pPr>
            <a:r>
              <a:rPr lang="en-US" b="1" dirty="0" smtClean="0"/>
              <a:t>E</a:t>
            </a:r>
            <a:r>
              <a:rPr lang="en-US" dirty="0" smtClean="0"/>
              <a:t>very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Always singular  </a:t>
            </a:r>
            <a:r>
              <a:rPr lang="en-US" dirty="0" smtClean="0"/>
              <a:t>- each, either, neither, one, another, much</a:t>
            </a:r>
          </a:p>
          <a:p>
            <a:pPr>
              <a:buNone/>
            </a:pPr>
            <a:r>
              <a:rPr lang="en-US" b="1" dirty="0" smtClean="0"/>
              <a:t>Always plural </a:t>
            </a:r>
            <a:r>
              <a:rPr lang="en-US" dirty="0" smtClean="0"/>
              <a:t>– both, few, many, others, several</a:t>
            </a:r>
          </a:p>
          <a:p>
            <a:pPr>
              <a:buNone/>
            </a:pPr>
            <a:r>
              <a:rPr lang="en-US" b="1" dirty="0" smtClean="0"/>
              <a:t>Sometimes singular/plural </a:t>
            </a:r>
            <a:r>
              <a:rPr lang="en-US" dirty="0" smtClean="0"/>
              <a:t>– all, any, most, none, some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Relative Pronouns</a:t>
            </a:r>
            <a:br>
              <a:rPr lang="en-US" dirty="0" smtClean="0"/>
            </a:br>
            <a:r>
              <a:rPr lang="en-US" dirty="0" smtClean="0"/>
              <a:t>(used to introduce adjective clauses)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Who, whom, which, that, whoever, whomever, whichever, whatever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1743</TotalTime>
  <Words>369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Pronouns</vt:lpstr>
      <vt:lpstr>Nominative Case Pronouns (Subjects)</vt:lpstr>
      <vt:lpstr>Uses for Nominative Case Pronouns</vt:lpstr>
      <vt:lpstr>Objective Case Pronouns (Objects)</vt:lpstr>
      <vt:lpstr>Use for Objective Case Pronouns</vt:lpstr>
      <vt:lpstr>Possessive Pronouns (Ownership)</vt:lpstr>
      <vt:lpstr>Reflexive Pronouns (Mirror – Use “self” or “selves”)</vt:lpstr>
      <vt:lpstr>Indefinite Pronouns (do not refer to a specific group)</vt:lpstr>
      <vt:lpstr>Relative Pronouns (used to introduce adjective clauses)</vt:lpstr>
      <vt:lpstr>Demonstrative Pronouns (pointers)</vt:lpstr>
      <vt:lpstr>Interrogative Pronouns (Question clauses)</vt:lpstr>
      <vt:lpstr>Pronoun-Antecedent Agreement</vt:lpstr>
      <vt:lpstr>Pronoun Reference Errors</vt:lpstr>
      <vt:lpstr>Unclear or Ambiguous Reference</vt:lpstr>
      <vt:lpstr>Sample Corrections</vt:lpstr>
      <vt:lpstr>Incomplete Sentence Construction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RFHS</dc:creator>
  <cp:lastModifiedBy>Lori Kyger</cp:lastModifiedBy>
  <cp:revision>68</cp:revision>
  <dcterms:created xsi:type="dcterms:W3CDTF">2009-09-10T12:33:15Z</dcterms:created>
  <dcterms:modified xsi:type="dcterms:W3CDTF">2016-09-07T20:43:48Z</dcterms:modified>
</cp:coreProperties>
</file>