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82F159-D128-471B-B6BE-F8EC1599A13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FEE02D-68F8-4B0C-AFEE-C8EE055D92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Elizabethan Age and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1485-1625 or 1485-1660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9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Marks of Shakespeare’s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1. Power over words</a:t>
            </a:r>
          </a:p>
          <a:p>
            <a:pPr lvl="1"/>
            <a:r>
              <a:rPr lang="en-US" dirty="0" smtClean="0">
                <a:latin typeface="+mj-lt"/>
              </a:rPr>
              <a:t>Coined phrases and said things very  concisely</a:t>
            </a:r>
          </a:p>
          <a:p>
            <a:pPr lvl="1"/>
            <a:r>
              <a:rPr lang="en-US" dirty="0" smtClean="0">
                <a:latin typeface="+mj-lt"/>
              </a:rPr>
              <a:t>Least number of words, greatest impact</a:t>
            </a:r>
          </a:p>
          <a:p>
            <a:pPr lvl="1"/>
            <a:r>
              <a:rPr lang="en-US" dirty="0" smtClean="0">
                <a:latin typeface="+mj-lt"/>
              </a:rPr>
              <a:t>Made words work for him</a:t>
            </a:r>
          </a:p>
          <a:p>
            <a:r>
              <a:rPr lang="en-US" dirty="0" smtClean="0">
                <a:latin typeface="+mj-lt"/>
              </a:rPr>
              <a:t>2. Versatility</a:t>
            </a:r>
          </a:p>
          <a:p>
            <a:pPr lvl="1"/>
            <a:r>
              <a:rPr lang="en-US" dirty="0" smtClean="0">
                <a:latin typeface="+mj-lt"/>
              </a:rPr>
              <a:t>Wrote sonnets and plays – excelled at both</a:t>
            </a:r>
          </a:p>
          <a:p>
            <a:pPr lvl="1"/>
            <a:r>
              <a:rPr lang="en-US" dirty="0" smtClean="0">
                <a:latin typeface="+mj-lt"/>
              </a:rPr>
              <a:t>Wrote comedies, tragedies, and histories</a:t>
            </a:r>
          </a:p>
          <a:p>
            <a:pPr lvl="1"/>
            <a:r>
              <a:rPr lang="en-US" dirty="0" smtClean="0">
                <a:latin typeface="+mj-lt"/>
              </a:rPr>
              <a:t>Wrote contrasting characters in same play</a:t>
            </a:r>
          </a:p>
          <a:p>
            <a:r>
              <a:rPr lang="en-US" dirty="0" smtClean="0">
                <a:latin typeface="+mj-lt"/>
              </a:rPr>
              <a:t>3. Understanding of human nature</a:t>
            </a:r>
          </a:p>
          <a:p>
            <a:pPr lvl="1"/>
            <a:r>
              <a:rPr lang="en-US" dirty="0" smtClean="0">
                <a:latin typeface="+mj-lt"/>
              </a:rPr>
              <a:t>Knows weaknesses and strengths of people</a:t>
            </a:r>
          </a:p>
          <a:p>
            <a:pPr lvl="1"/>
            <a:r>
              <a:rPr lang="en-US" dirty="0" smtClean="0">
                <a:latin typeface="+mj-lt"/>
              </a:rPr>
              <a:t>Knows motivations of people</a:t>
            </a:r>
          </a:p>
          <a:p>
            <a:pPr lvl="1"/>
            <a:r>
              <a:rPr lang="en-US" dirty="0" smtClean="0">
                <a:latin typeface="+mj-lt"/>
              </a:rPr>
              <a:t>Allows characters to act and react in ways with which people can identify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158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Difficulties of Acting in Elizabethan Age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Repertory system for performing plays</a:t>
            </a:r>
          </a:p>
          <a:p>
            <a:pPr lvl="1"/>
            <a:r>
              <a:rPr lang="en-US" dirty="0" smtClean="0"/>
              <a:t>Performed different play each day on rotating basis</a:t>
            </a:r>
          </a:p>
          <a:p>
            <a:pPr lvl="1"/>
            <a:r>
              <a:rPr lang="en-US" dirty="0" smtClean="0"/>
              <a:t>May play major roles back-to-back</a:t>
            </a:r>
          </a:p>
          <a:p>
            <a:pPr lvl="1"/>
            <a:r>
              <a:rPr lang="en-US" dirty="0" smtClean="0"/>
              <a:t>Requires good memory</a:t>
            </a:r>
            <a:endParaRPr lang="en-US" dirty="0"/>
          </a:p>
          <a:p>
            <a:r>
              <a:rPr lang="en-US" dirty="0" smtClean="0"/>
              <a:t>Physical prowess required</a:t>
            </a:r>
          </a:p>
          <a:p>
            <a:pPr lvl="1"/>
            <a:r>
              <a:rPr lang="en-US" dirty="0" smtClean="0"/>
              <a:t>Acrobatic skills needed – take falls without injury</a:t>
            </a:r>
          </a:p>
          <a:p>
            <a:pPr lvl="1"/>
            <a:r>
              <a:rPr lang="en-US" dirty="0" smtClean="0"/>
              <a:t>Skills in battles – danger of swords</a:t>
            </a:r>
          </a:p>
          <a:p>
            <a:pPr lvl="1"/>
            <a:r>
              <a:rPr lang="en-US" dirty="0" smtClean="0"/>
              <a:t>Dancing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01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Difficulties of Acting in Elizabethan Age</a:t>
            </a:r>
            <a:endParaRPr lang="en-US" sz="3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Good voices necessary</a:t>
            </a:r>
          </a:p>
          <a:p>
            <a:pPr lvl="1"/>
            <a:r>
              <a:rPr lang="en-US" dirty="0" smtClean="0"/>
              <a:t>Had no sound systems</a:t>
            </a:r>
          </a:p>
          <a:p>
            <a:pPr lvl="1"/>
            <a:r>
              <a:rPr lang="en-US" dirty="0" smtClean="0"/>
              <a:t>Project lines over noise of pit all the way to back row</a:t>
            </a:r>
          </a:p>
          <a:p>
            <a:pPr lvl="1"/>
            <a:r>
              <a:rPr lang="en-US" dirty="0" smtClean="0"/>
              <a:t>Must deliver lines well – clearly and distinctly</a:t>
            </a:r>
          </a:p>
          <a:p>
            <a:pPr lvl="1"/>
            <a:r>
              <a:rPr lang="en-US" dirty="0" smtClean="0"/>
              <a:t>Must enunciate clearly</a:t>
            </a:r>
          </a:p>
          <a:p>
            <a:r>
              <a:rPr lang="en-US" dirty="0" smtClean="0"/>
              <a:t>Words create story</a:t>
            </a:r>
          </a:p>
          <a:p>
            <a:pPr lvl="1"/>
            <a:r>
              <a:rPr lang="en-US" dirty="0" smtClean="0"/>
              <a:t>Words indicated love without touching</a:t>
            </a:r>
          </a:p>
          <a:p>
            <a:pPr lvl="1"/>
            <a:r>
              <a:rPr lang="en-US" dirty="0" smtClean="0"/>
              <a:t>Words set the stage – no scenery</a:t>
            </a:r>
          </a:p>
          <a:p>
            <a:pPr lvl="1"/>
            <a:r>
              <a:rPr lang="en-US" dirty="0" smtClean="0"/>
              <a:t>Audience had to use imagination</a:t>
            </a:r>
          </a:p>
          <a:p>
            <a:r>
              <a:rPr lang="en-US" dirty="0" smtClean="0"/>
              <a:t>Males played female parts</a:t>
            </a:r>
          </a:p>
        </p:txBody>
      </p:sp>
    </p:spTree>
    <p:extLst>
      <p:ext uri="{BB962C8B-B14F-4D97-AF65-F5344CB8AC3E}">
        <p14:creationId xmlns:p14="http://schemas.microsoft.com/office/powerpoint/2010/main" val="357009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A rebirth of learning</a:t>
            </a:r>
          </a:p>
          <a:p>
            <a:r>
              <a:rPr lang="en-US" dirty="0" smtClean="0">
                <a:latin typeface="+mj-lt"/>
              </a:rPr>
              <a:t>Society became more “man-centered” than God-centered (like Medieval Period had been)</a:t>
            </a:r>
          </a:p>
          <a:p>
            <a:r>
              <a:rPr lang="en-US" dirty="0" smtClean="0">
                <a:latin typeface="+mj-lt"/>
              </a:rPr>
              <a:t>Education focused on the “whole man” and all men rather than just the clergy</a:t>
            </a:r>
          </a:p>
          <a:p>
            <a:r>
              <a:rPr lang="en-US" dirty="0" smtClean="0">
                <a:latin typeface="+mj-lt"/>
              </a:rPr>
              <a:t>Renaissance Man = man who was skilled in many different areas and who strived to be more skilled in these areas</a:t>
            </a:r>
          </a:p>
          <a:p>
            <a:pPr lvl="1"/>
            <a:r>
              <a:rPr lang="en-US" dirty="0" smtClean="0">
                <a:latin typeface="+mj-lt"/>
              </a:rPr>
              <a:t>A well-rounded and educated man</a:t>
            </a:r>
          </a:p>
          <a:p>
            <a:pPr marL="13716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721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Events Bringing About the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pPr marL="651510" indent="-514350">
              <a:buAutoNum type="arabicPeriod"/>
            </a:pPr>
            <a:r>
              <a:rPr lang="en-US" dirty="0" smtClean="0">
                <a:latin typeface="+mj-lt"/>
              </a:rPr>
              <a:t>Capture of Constantinople (1483) by Turks of Eastern Europe </a:t>
            </a:r>
          </a:p>
          <a:p>
            <a:pPr lvl="1"/>
            <a:r>
              <a:rPr lang="en-US" dirty="0">
                <a:latin typeface="+mj-lt"/>
              </a:rPr>
              <a:t>drove Greek scholars to take refuge in Italy</a:t>
            </a:r>
          </a:p>
          <a:p>
            <a:pPr lvl="1"/>
            <a:r>
              <a:rPr lang="en-US" dirty="0">
                <a:latin typeface="+mj-lt"/>
              </a:rPr>
              <a:t>revived classical learning with renewed interest in Greek and Roman </a:t>
            </a:r>
            <a:r>
              <a:rPr lang="en-US" dirty="0" smtClean="0">
                <a:latin typeface="+mj-lt"/>
              </a:rPr>
              <a:t>civilization</a:t>
            </a:r>
          </a:p>
          <a:p>
            <a:pPr marL="651510" indent="-514350">
              <a:buAutoNum type="arabicPeriod"/>
            </a:pPr>
            <a:r>
              <a:rPr lang="en-US" dirty="0" smtClean="0">
                <a:latin typeface="+mj-lt"/>
              </a:rPr>
              <a:t>Discovery of printing by movable metal types</a:t>
            </a:r>
          </a:p>
          <a:p>
            <a:pPr marL="971550" lvl="1" indent="-514350"/>
            <a:r>
              <a:rPr lang="en-US" dirty="0" smtClean="0">
                <a:latin typeface="+mj-lt"/>
              </a:rPr>
              <a:t>Increased production and spread of books</a:t>
            </a:r>
          </a:p>
          <a:p>
            <a:pPr marL="651510" indent="-514350">
              <a:buAutoNum type="arabicPeriod"/>
            </a:pPr>
            <a:r>
              <a:rPr lang="en-US" dirty="0" smtClean="0">
                <a:latin typeface="+mj-lt"/>
              </a:rPr>
              <a:t>Development of banking</a:t>
            </a:r>
          </a:p>
          <a:p>
            <a:pPr marL="971550" lvl="1" indent="-514350"/>
            <a:r>
              <a:rPr lang="en-US" dirty="0" smtClean="0">
                <a:latin typeface="+mj-lt"/>
              </a:rPr>
              <a:t>Made trading easier</a:t>
            </a:r>
          </a:p>
          <a:p>
            <a:pPr marL="971550" lvl="1" indent="-514350"/>
            <a:r>
              <a:rPr lang="en-US" dirty="0" smtClean="0">
                <a:latin typeface="+mj-lt"/>
              </a:rPr>
              <a:t>Created wealthy merchant class</a:t>
            </a:r>
          </a:p>
          <a:p>
            <a:pPr marL="651510" indent="-514350">
              <a:buAutoNum type="arabicPeriod"/>
            </a:pPr>
            <a:r>
              <a:rPr lang="en-US" dirty="0" smtClean="0">
                <a:latin typeface="+mj-lt"/>
              </a:rPr>
              <a:t>Great voyages of discovery</a:t>
            </a:r>
          </a:p>
          <a:p>
            <a:pPr marL="971550" lvl="1" indent="-514350"/>
            <a:r>
              <a:rPr lang="en-US" dirty="0" smtClean="0">
                <a:latin typeface="+mj-lt"/>
              </a:rPr>
              <a:t>Explored the globe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09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Things Brought about by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0916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1. Desire for worldly power</a:t>
            </a:r>
          </a:p>
          <a:p>
            <a:r>
              <a:rPr lang="en-US" dirty="0" smtClean="0">
                <a:latin typeface="+mj-lt"/>
              </a:rPr>
              <a:t>2. Search of knowledge</a:t>
            </a:r>
          </a:p>
          <a:p>
            <a:pPr lvl="1"/>
            <a:r>
              <a:rPr lang="en-US" dirty="0" smtClean="0">
                <a:latin typeface="+mj-lt"/>
              </a:rPr>
              <a:t>Art, music, drama, theater, architecture, etc.</a:t>
            </a:r>
          </a:p>
          <a:p>
            <a:pPr lvl="1"/>
            <a:r>
              <a:rPr lang="en-US" dirty="0" smtClean="0">
                <a:latin typeface="+mj-lt"/>
              </a:rPr>
              <a:t>Language of scholarship became the vernacular rather than Latin</a:t>
            </a:r>
          </a:p>
          <a:p>
            <a:r>
              <a:rPr lang="en-US" dirty="0" smtClean="0">
                <a:latin typeface="+mj-lt"/>
              </a:rPr>
              <a:t>3. Seeking after human perfection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639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916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Religious movement in which England broke away from Catholicism</a:t>
            </a:r>
          </a:p>
          <a:p>
            <a:r>
              <a:rPr lang="en-US" dirty="0" smtClean="0">
                <a:latin typeface="+mj-lt"/>
              </a:rPr>
              <a:t>Movement began as a protest against various practices of Roman Catholic Church</a:t>
            </a:r>
          </a:p>
          <a:p>
            <a:pPr lvl="1"/>
            <a:r>
              <a:rPr lang="en-US" dirty="0" smtClean="0">
                <a:latin typeface="+mj-lt"/>
              </a:rPr>
              <a:t>Challenged corruption and doctrines of church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79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Humanism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0916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+mj-lt"/>
              </a:rPr>
              <a:t>Movement centering on man where man set out to perfect all human possibilities.</a:t>
            </a:r>
          </a:p>
          <a:p>
            <a:r>
              <a:rPr lang="en-US" dirty="0" smtClean="0">
                <a:latin typeface="+mj-lt"/>
              </a:rPr>
              <a:t>Humanists considered individuals more important than institutions and believed men had the right to think and act for themselves</a:t>
            </a:r>
          </a:p>
          <a:p>
            <a:r>
              <a:rPr lang="en-US" dirty="0" smtClean="0">
                <a:latin typeface="+mj-lt"/>
              </a:rPr>
              <a:t>Renewal of interest in many areas of human endeavor</a:t>
            </a:r>
          </a:p>
          <a:p>
            <a:pPr lvl="1"/>
            <a:r>
              <a:rPr lang="en-US" dirty="0" smtClean="0">
                <a:latin typeface="+mj-lt"/>
              </a:rPr>
              <a:t>Science – Harvey, Galileo, Boyle, Francis Bacon</a:t>
            </a:r>
          </a:p>
          <a:p>
            <a:pPr lvl="1"/>
            <a:r>
              <a:rPr lang="en-US" dirty="0" smtClean="0">
                <a:latin typeface="+mj-lt"/>
              </a:rPr>
              <a:t>Philosophy </a:t>
            </a:r>
          </a:p>
          <a:p>
            <a:pPr lvl="1"/>
            <a:r>
              <a:rPr lang="en-US" dirty="0" smtClean="0">
                <a:latin typeface="+mj-lt"/>
              </a:rPr>
              <a:t>History (now recent history not just Biblical history)</a:t>
            </a:r>
          </a:p>
        </p:txBody>
      </p:sp>
    </p:spTree>
    <p:extLst>
      <p:ext uri="{BB962C8B-B14F-4D97-AF65-F5344CB8AC3E}">
        <p14:creationId xmlns:p14="http://schemas.microsoft.com/office/powerpoint/2010/main" val="21844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Modern England vs. Medieval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Feudalism and chivalry supplanted by Parliament and government</a:t>
            </a:r>
          </a:p>
          <a:p>
            <a:r>
              <a:rPr lang="en-US" dirty="0" smtClean="0">
                <a:latin typeface="+mj-lt"/>
              </a:rPr>
              <a:t>Education moved from monasteries to universities</a:t>
            </a:r>
          </a:p>
          <a:p>
            <a:r>
              <a:rPr lang="en-US" dirty="0" smtClean="0">
                <a:latin typeface="+mj-lt"/>
              </a:rPr>
              <a:t>Drama moved from churches and religious ideas (miracle and morality plays) to theaters and playhouses (non-religious topics)</a:t>
            </a:r>
          </a:p>
          <a:p>
            <a:r>
              <a:rPr lang="en-US" dirty="0" smtClean="0">
                <a:latin typeface="+mj-lt"/>
              </a:rPr>
              <a:t>Science and new technology developed</a:t>
            </a:r>
          </a:p>
          <a:p>
            <a:r>
              <a:rPr lang="en-US" dirty="0" smtClean="0">
                <a:latin typeface="+mj-lt"/>
              </a:rPr>
              <a:t>Protestant religions were set up after break with Roman Catholic Church</a:t>
            </a:r>
          </a:p>
          <a:p>
            <a:r>
              <a:rPr lang="en-US" dirty="0" smtClean="0">
                <a:latin typeface="+mj-lt"/>
              </a:rPr>
              <a:t>Literature flourished – “the golden age of literature”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058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Sonnets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Sonnet = a poem of 14 lines with set rhyming patterns</a:t>
            </a:r>
          </a:p>
          <a:p>
            <a:r>
              <a:rPr lang="en-US" dirty="0" smtClean="0">
                <a:latin typeface="+mj-lt"/>
              </a:rPr>
              <a:t>2 types of sonnets</a:t>
            </a:r>
          </a:p>
          <a:p>
            <a:pPr lvl="1"/>
            <a:r>
              <a:rPr lang="en-US" dirty="0" smtClean="0">
                <a:latin typeface="+mj-lt"/>
              </a:rPr>
              <a:t>Italian (Petrarchan)</a:t>
            </a:r>
          </a:p>
          <a:p>
            <a:pPr lvl="2"/>
            <a:r>
              <a:rPr lang="en-US" dirty="0">
                <a:latin typeface="+mj-lt"/>
              </a:rPr>
              <a:t>Rhyme scheme – </a:t>
            </a:r>
            <a:r>
              <a:rPr lang="en-US" dirty="0" err="1">
                <a:latin typeface="+mj-lt"/>
              </a:rPr>
              <a:t>abba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abba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cde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cde</a:t>
            </a:r>
            <a:endParaRPr lang="en-US" dirty="0">
              <a:latin typeface="+mj-lt"/>
            </a:endParaRPr>
          </a:p>
          <a:p>
            <a:pPr lvl="2"/>
            <a:r>
              <a:rPr lang="en-US" dirty="0">
                <a:latin typeface="+mj-lt"/>
              </a:rPr>
              <a:t>Octave (8 lines bound by rhyme scheme) and sestet (6 lines bound by rhyme scheme)</a:t>
            </a:r>
          </a:p>
          <a:p>
            <a:pPr lvl="1"/>
            <a:r>
              <a:rPr lang="en-US" dirty="0" smtClean="0">
                <a:latin typeface="+mj-lt"/>
              </a:rPr>
              <a:t>Elizabethan or Shakespearean</a:t>
            </a:r>
          </a:p>
          <a:p>
            <a:pPr lvl="2"/>
            <a:r>
              <a:rPr lang="en-US" dirty="0" smtClean="0">
                <a:latin typeface="+mj-lt"/>
              </a:rPr>
              <a:t>Rhyme scheme – </a:t>
            </a:r>
            <a:r>
              <a:rPr lang="en-US" dirty="0" err="1" smtClean="0">
                <a:latin typeface="+mj-lt"/>
              </a:rPr>
              <a:t>abab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cdcd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efef</a:t>
            </a:r>
            <a:r>
              <a:rPr lang="en-US" dirty="0" smtClean="0">
                <a:latin typeface="+mj-lt"/>
              </a:rPr>
              <a:t> gg</a:t>
            </a:r>
          </a:p>
          <a:p>
            <a:pPr lvl="2"/>
            <a:r>
              <a:rPr lang="en-US" dirty="0" smtClean="0">
                <a:latin typeface="+mj-lt"/>
              </a:rPr>
              <a:t>3 quatrains (4 lines bound by rhyme scheme) and rhymed couplet (2 lines bound by rhyme scheme)</a:t>
            </a:r>
          </a:p>
          <a:p>
            <a:pPr lvl="2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995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Reasons for Shakespeare’s 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1. Good storyteller</a:t>
            </a:r>
          </a:p>
          <a:p>
            <a:pPr lvl="1"/>
            <a:r>
              <a:rPr lang="en-US" dirty="0" smtClean="0">
                <a:latin typeface="+mj-lt"/>
              </a:rPr>
              <a:t>Knows the elements of a good story</a:t>
            </a:r>
          </a:p>
          <a:p>
            <a:r>
              <a:rPr lang="en-US" dirty="0" smtClean="0">
                <a:latin typeface="+mj-lt"/>
              </a:rPr>
              <a:t>2. His philosophies of life</a:t>
            </a:r>
          </a:p>
          <a:p>
            <a:pPr lvl="1"/>
            <a:r>
              <a:rPr lang="en-US" dirty="0" smtClean="0">
                <a:latin typeface="+mj-lt"/>
              </a:rPr>
              <a:t>Shows universal truths</a:t>
            </a:r>
          </a:p>
          <a:p>
            <a:r>
              <a:rPr lang="en-US" dirty="0" smtClean="0">
                <a:latin typeface="+mj-lt"/>
              </a:rPr>
              <a:t>3. His poetry</a:t>
            </a:r>
          </a:p>
          <a:p>
            <a:pPr lvl="1"/>
            <a:r>
              <a:rPr lang="en-US" dirty="0" smtClean="0">
                <a:latin typeface="+mj-lt"/>
              </a:rPr>
              <a:t>Used blank verse (iambic pentameter)</a:t>
            </a:r>
          </a:p>
          <a:p>
            <a:pPr lvl="1"/>
            <a:r>
              <a:rPr lang="en-US" dirty="0" smtClean="0">
                <a:latin typeface="+mj-lt"/>
              </a:rPr>
              <a:t>His lines say something better than anyone else</a:t>
            </a:r>
          </a:p>
          <a:p>
            <a:r>
              <a:rPr lang="en-US" dirty="0" smtClean="0">
                <a:latin typeface="+mj-lt"/>
              </a:rPr>
              <a:t>4. His character creations</a:t>
            </a:r>
          </a:p>
          <a:p>
            <a:pPr lvl="1"/>
            <a:r>
              <a:rPr lang="en-US" dirty="0" smtClean="0">
                <a:latin typeface="+mj-lt"/>
              </a:rPr>
              <a:t>Characters have flaws, weaknesses, motives, emotions, actions that are expected</a:t>
            </a:r>
          </a:p>
          <a:p>
            <a:pPr lvl="1"/>
            <a:r>
              <a:rPr lang="en-US" dirty="0" smtClean="0">
                <a:latin typeface="+mj-lt"/>
              </a:rPr>
              <a:t>Characters remain memorable as a result</a:t>
            </a:r>
          </a:p>
        </p:txBody>
      </p:sp>
    </p:spTree>
    <p:extLst>
      <p:ext uri="{BB962C8B-B14F-4D97-AF65-F5344CB8AC3E}">
        <p14:creationId xmlns:p14="http://schemas.microsoft.com/office/powerpoint/2010/main" val="184409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1297</TotalTime>
  <Words>672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The Elizabethan Age and Renaissance</vt:lpstr>
      <vt:lpstr>Renaissance</vt:lpstr>
      <vt:lpstr>Events Bringing About the Renaissance</vt:lpstr>
      <vt:lpstr>3 Things Brought about by Renaissance</vt:lpstr>
      <vt:lpstr>Reformation</vt:lpstr>
      <vt:lpstr>Humanism</vt:lpstr>
      <vt:lpstr>Modern England vs. Medieval England</vt:lpstr>
      <vt:lpstr>Sonnets</vt:lpstr>
      <vt:lpstr>4 Reasons for Shakespeare’s Popularity</vt:lpstr>
      <vt:lpstr>3 Marks of Shakespeare’s Works</vt:lpstr>
      <vt:lpstr>Difficulties of Acting in Elizabethan Age</vt:lpstr>
      <vt:lpstr>Difficulties of Acting in Elizabethan Age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Elizabethan Age and Renaissance</dc:title>
  <dc:creator>Lori Kyger</dc:creator>
  <cp:lastModifiedBy>Lori Kyger</cp:lastModifiedBy>
  <cp:revision>12</cp:revision>
  <dcterms:created xsi:type="dcterms:W3CDTF">2015-10-09T12:48:37Z</dcterms:created>
  <dcterms:modified xsi:type="dcterms:W3CDTF">2016-10-17T17:10:24Z</dcterms:modified>
</cp:coreProperties>
</file>