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0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28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I: Narrative </a:t>
            </a:r>
            <a:r>
              <a:rPr lang="en-US" dirty="0" smtClean="0"/>
              <a:t>Structure; Setting, Mood, and Imagery; Theme and Symbol Mixed Stories Unit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Vocabulary Review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3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correlate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figure out or create a relationship between two items or events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977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paradox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statement or an event that sounds impossible but seems to be true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35137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resilient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trong but flexible; able to withstand stress without injury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2800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undulate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move in waves or in a smooth, wavelike motion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861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malfunctioning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n</a:t>
            </a:r>
            <a:r>
              <a:rPr lang="en-US" sz="5000" dirty="0" smtClean="0"/>
              <a:t>ot working or operating properly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7292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stagnating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b</a:t>
            </a:r>
            <a:r>
              <a:rPr lang="en-US" sz="5000" dirty="0" smtClean="0"/>
              <a:t>ecoming foul or rotten from lack of movement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4774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subliminal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b</a:t>
            </a:r>
            <a:r>
              <a:rPr lang="en-US" sz="5000" dirty="0" smtClean="0"/>
              <a:t>elow the level of consciousness</a:t>
            </a:r>
          </a:p>
          <a:p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594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tangible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c</a:t>
            </a:r>
            <a:r>
              <a:rPr lang="en-US" sz="5000" dirty="0" smtClean="0"/>
              <a:t>apable of being touched or felt; having actual form and substance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309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quarry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 smtClean="0"/>
              <a:t>the object of a hunt; prey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20279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disarming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r</a:t>
            </a:r>
            <a:r>
              <a:rPr lang="en-US" sz="5000" dirty="0" smtClean="0"/>
              <a:t>emoving or overcoming suspicion; inspiring confidence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633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Vocab “A Sound of Thunder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annihilate</a:t>
            </a:r>
          </a:p>
          <a:p>
            <a:r>
              <a:rPr lang="en-US" dirty="0"/>
              <a:t>2. expendable</a:t>
            </a:r>
          </a:p>
          <a:p>
            <a:r>
              <a:rPr lang="en-US" dirty="0"/>
              <a:t>3. infinitesimally</a:t>
            </a:r>
          </a:p>
          <a:p>
            <a:r>
              <a:rPr lang="en-US" dirty="0"/>
              <a:t>4. correlate</a:t>
            </a:r>
          </a:p>
          <a:p>
            <a:r>
              <a:rPr lang="en-US" dirty="0"/>
              <a:t>5. paradox</a:t>
            </a:r>
          </a:p>
          <a:p>
            <a:r>
              <a:rPr lang="en-US" dirty="0"/>
              <a:t>6. resilient</a:t>
            </a:r>
          </a:p>
          <a:p>
            <a:r>
              <a:rPr lang="en-US" dirty="0"/>
              <a:t>7. undulate</a:t>
            </a:r>
          </a:p>
          <a:p>
            <a:r>
              <a:rPr lang="en-US" dirty="0"/>
              <a:t>8. malfunctioning</a:t>
            </a:r>
          </a:p>
          <a:p>
            <a:r>
              <a:rPr lang="en-US" dirty="0"/>
              <a:t>9. stagnating</a:t>
            </a:r>
          </a:p>
          <a:p>
            <a:r>
              <a:rPr lang="en-US" dirty="0"/>
              <a:t>10. subliminal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cultivated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r</a:t>
            </a:r>
            <a:r>
              <a:rPr lang="en-US" sz="5000" dirty="0" smtClean="0"/>
              <a:t>efined or cultured in manner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650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amenity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omething that adds to one’s comfort or convenience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2158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condone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forgive or overlook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074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droll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musingly odd or comical</a:t>
            </a:r>
          </a:p>
        </p:txBody>
      </p:sp>
    </p:spTree>
    <p:extLst>
      <p:ext uri="{BB962C8B-B14F-4D97-AF65-F5344CB8AC3E}">
        <p14:creationId xmlns:p14="http://schemas.microsoft.com/office/powerpoint/2010/main" val="36326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scruple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feeling of uneasiness that keeps a person from doing something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719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solicitously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 manner expressing care or concern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210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imperative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bsolutely necessary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7838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zealous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ntensely enthusiastic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5127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uncanny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o remarkable as to seem supernatural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178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abscond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go away suddenly and secretly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907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 “The Most Dangerous Game”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tangible </a:t>
            </a:r>
          </a:p>
          <a:p>
            <a:r>
              <a:rPr lang="en-US" dirty="0" smtClean="0"/>
              <a:t>2. quarry</a:t>
            </a:r>
          </a:p>
          <a:p>
            <a:r>
              <a:rPr lang="en-US" dirty="0"/>
              <a:t>3</a:t>
            </a:r>
            <a:r>
              <a:rPr lang="en-US" dirty="0" smtClean="0"/>
              <a:t>. disarming</a:t>
            </a:r>
          </a:p>
          <a:p>
            <a:r>
              <a:rPr lang="en-US" dirty="0"/>
              <a:t>4</a:t>
            </a:r>
            <a:r>
              <a:rPr lang="en-US" dirty="0" smtClean="0"/>
              <a:t>. cultivated</a:t>
            </a:r>
          </a:p>
          <a:p>
            <a:r>
              <a:rPr lang="en-US" dirty="0"/>
              <a:t>5</a:t>
            </a:r>
            <a:r>
              <a:rPr lang="en-US" dirty="0" smtClean="0"/>
              <a:t>. amenity</a:t>
            </a:r>
          </a:p>
          <a:p>
            <a:r>
              <a:rPr lang="en-US" dirty="0"/>
              <a:t>6</a:t>
            </a:r>
            <a:r>
              <a:rPr lang="en-US" dirty="0" smtClean="0"/>
              <a:t>. condone</a:t>
            </a:r>
          </a:p>
          <a:p>
            <a:r>
              <a:rPr lang="en-US" dirty="0"/>
              <a:t>7</a:t>
            </a:r>
            <a:r>
              <a:rPr lang="en-US" dirty="0" smtClean="0"/>
              <a:t>. droll</a:t>
            </a:r>
          </a:p>
          <a:p>
            <a:r>
              <a:rPr lang="en-US" dirty="0" smtClean="0"/>
              <a:t>8. scruple</a:t>
            </a:r>
          </a:p>
          <a:p>
            <a:r>
              <a:rPr lang="en-US" dirty="0" smtClean="0"/>
              <a:t>9. solicitously</a:t>
            </a:r>
          </a:p>
          <a:p>
            <a:r>
              <a:rPr lang="en-US" dirty="0" smtClean="0"/>
              <a:t>10. imperative</a:t>
            </a:r>
          </a:p>
          <a:p>
            <a:r>
              <a:rPr lang="en-US" dirty="0" smtClean="0"/>
              <a:t>11. zealous</a:t>
            </a:r>
          </a:p>
          <a:p>
            <a:r>
              <a:rPr lang="en-US" dirty="0" smtClean="0"/>
              <a:t>12. uncanny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9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aperture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n opening, such as a hole or a gap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628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immolation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d</a:t>
            </a:r>
            <a:r>
              <a:rPr lang="en-US" sz="5000" dirty="0" smtClean="0"/>
              <a:t>eath or destruction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122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impunity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f</a:t>
            </a:r>
            <a:r>
              <a:rPr lang="en-US" sz="5000" dirty="0" smtClean="0"/>
              <a:t>reedom from penalty or harm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563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preclude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 smtClean="0"/>
              <a:t>to make impossible, especially by taking action in advanc</a:t>
            </a:r>
            <a:r>
              <a:rPr lang="en-US" sz="5000" dirty="0"/>
              <a:t>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7727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repose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  <a:endParaRPr lang="en-US" sz="5000" dirty="0" smtClean="0"/>
          </a:p>
          <a:p>
            <a:r>
              <a:rPr lang="en-US" sz="5000" dirty="0"/>
              <a:t>t</a:t>
            </a:r>
            <a:r>
              <a:rPr lang="en-US" sz="5000" dirty="0" smtClean="0"/>
              <a:t>o lie dead or at rest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46228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subside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  <a:endParaRPr lang="en-US" sz="5000" dirty="0" smtClean="0"/>
          </a:p>
          <a:p>
            <a:r>
              <a:rPr lang="en-US" sz="5000" dirty="0"/>
              <a:t>t</a:t>
            </a:r>
            <a:r>
              <a:rPr lang="en-US" sz="5000" dirty="0" smtClean="0"/>
              <a:t>o decrease in amount or intensity; settle down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3001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termination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n end, limit, or edge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337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bravado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a</a:t>
            </a:r>
            <a:r>
              <a:rPr lang="en-US" sz="5000" dirty="0" smtClean="0"/>
              <a:t> false show of courage or defiance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024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degradation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c</a:t>
            </a:r>
            <a:r>
              <a:rPr lang="en-US" sz="5000" dirty="0" smtClean="0"/>
              <a:t>ondition of being brought to a lower level; humiliation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8072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exuberance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c</a:t>
            </a:r>
            <a:r>
              <a:rPr lang="en-US" sz="5000" dirty="0" smtClean="0"/>
              <a:t>ondition of unrestrained joy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593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Vocab “The </a:t>
            </a:r>
            <a:r>
              <a:rPr lang="en-US" dirty="0" smtClean="0"/>
              <a:t>Cask of Amontillado”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abscond</a:t>
            </a:r>
          </a:p>
          <a:p>
            <a:r>
              <a:rPr lang="en-US" dirty="0" smtClean="0"/>
              <a:t>2. aperture</a:t>
            </a:r>
          </a:p>
          <a:p>
            <a:r>
              <a:rPr lang="en-US" dirty="0" smtClean="0"/>
              <a:t>3. immolation</a:t>
            </a:r>
          </a:p>
          <a:p>
            <a:r>
              <a:rPr lang="en-US" dirty="0" smtClean="0"/>
              <a:t>4. impunity</a:t>
            </a:r>
          </a:p>
          <a:p>
            <a:r>
              <a:rPr lang="en-US" dirty="0" smtClean="0"/>
              <a:t>5. preclude</a:t>
            </a:r>
          </a:p>
          <a:p>
            <a:r>
              <a:rPr lang="en-US" dirty="0" smtClean="0"/>
              <a:t>6. repose</a:t>
            </a:r>
          </a:p>
          <a:p>
            <a:r>
              <a:rPr lang="en-US" dirty="0" smtClean="0"/>
              <a:t>7. subside</a:t>
            </a:r>
          </a:p>
          <a:p>
            <a:r>
              <a:rPr lang="en-US" dirty="0" smtClean="0"/>
              <a:t>8. termination</a:t>
            </a:r>
          </a:p>
        </p:txBody>
      </p:sp>
    </p:spTree>
    <p:extLst>
      <p:ext uri="{BB962C8B-B14F-4D97-AF65-F5344CB8AC3E}">
        <p14:creationId xmlns:p14="http://schemas.microsoft.com/office/powerpoint/2010/main" val="7200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futile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h</a:t>
            </a:r>
            <a:r>
              <a:rPr lang="en-US" sz="5000" dirty="0" smtClean="0"/>
              <a:t>aving no useful result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82759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impotent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  <a:endParaRPr lang="en-US" sz="5000" dirty="0" smtClean="0"/>
          </a:p>
          <a:p>
            <a:r>
              <a:rPr lang="en-US" sz="5000" dirty="0"/>
              <a:t>p</a:t>
            </a:r>
            <a:r>
              <a:rPr lang="en-US" sz="5000" dirty="0" smtClean="0"/>
              <a:t>owerless; lacking strength or vigor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9734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nostalgia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b</a:t>
            </a:r>
            <a:r>
              <a:rPr lang="en-US" sz="5000" dirty="0" smtClean="0"/>
              <a:t>ittersweet longing for things from the past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2703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ostensibly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  <a:endParaRPr lang="en-US" sz="5000" dirty="0" smtClean="0"/>
          </a:p>
          <a:p>
            <a:r>
              <a:rPr lang="en-US" sz="5000" dirty="0" smtClean="0"/>
              <a:t>seemingly; to all outward appearances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2172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perverse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tubbornly contrary; wrong; harmful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5038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poignantly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 profoundly moving manner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5131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retribution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s</a:t>
            </a:r>
            <a:r>
              <a:rPr lang="en-US" sz="5000" dirty="0" smtClean="0"/>
              <a:t>omething given in repayment, usually as a punishment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434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squalor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 smtClean="0"/>
              <a:t>a filthy, shabby, and wretched condition, as from poverty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0576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stoicism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 smtClean="0"/>
              <a:t>indifference to pleasure or pain; a lack of visible emotion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5105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doggedness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 smtClean="0"/>
              <a:t>persistence; stubbornness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63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Vocab </a:t>
            </a:r>
            <a:r>
              <a:rPr lang="en-US" dirty="0" smtClean="0"/>
              <a:t>“Marigolds”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bravado</a:t>
            </a:r>
          </a:p>
          <a:p>
            <a:r>
              <a:rPr lang="en-US" dirty="0" smtClean="0"/>
              <a:t>2. degradation</a:t>
            </a:r>
          </a:p>
          <a:p>
            <a:r>
              <a:rPr lang="en-US" dirty="0" smtClean="0"/>
              <a:t>3. exuberance</a:t>
            </a:r>
          </a:p>
          <a:p>
            <a:r>
              <a:rPr lang="en-US" dirty="0" smtClean="0"/>
              <a:t>4. futile</a:t>
            </a:r>
          </a:p>
          <a:p>
            <a:r>
              <a:rPr lang="en-US" dirty="0" smtClean="0"/>
              <a:t>5. impotent</a:t>
            </a:r>
          </a:p>
          <a:p>
            <a:r>
              <a:rPr lang="en-US" dirty="0" smtClean="0"/>
              <a:t>6. nostalgia</a:t>
            </a:r>
          </a:p>
          <a:p>
            <a:r>
              <a:rPr lang="en-US" dirty="0" smtClean="0"/>
              <a:t>7. ostensibly</a:t>
            </a:r>
          </a:p>
          <a:p>
            <a:r>
              <a:rPr lang="en-US" dirty="0" smtClean="0"/>
              <a:t>8. perverse</a:t>
            </a:r>
          </a:p>
          <a:p>
            <a:r>
              <a:rPr lang="en-US" dirty="0" smtClean="0"/>
              <a:t>9. poignantly</a:t>
            </a:r>
          </a:p>
          <a:p>
            <a:r>
              <a:rPr lang="en-US" dirty="0" smtClean="0"/>
              <a:t>10. retribution</a:t>
            </a:r>
          </a:p>
          <a:p>
            <a:r>
              <a:rPr lang="en-US" dirty="0" smtClean="0"/>
              <a:t>11. squalor</a:t>
            </a:r>
          </a:p>
          <a:p>
            <a:r>
              <a:rPr lang="en-US" dirty="0" smtClean="0"/>
              <a:t>12. stoicism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exotic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  <a:endParaRPr lang="en-US" sz="5000" dirty="0" smtClean="0"/>
          </a:p>
          <a:p>
            <a:r>
              <a:rPr lang="en-US" sz="5000" dirty="0"/>
              <a:t>e</a:t>
            </a:r>
            <a:r>
              <a:rPr lang="en-US" sz="5000" dirty="0" smtClean="0"/>
              <a:t>xcitingly strange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2835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evanesce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verb</a:t>
            </a:r>
            <a:endParaRPr lang="en-US" sz="5000" dirty="0" smtClean="0"/>
          </a:p>
          <a:p>
            <a:r>
              <a:rPr lang="en-US" sz="5000" dirty="0" smtClean="0"/>
              <a:t>to disappear; vanish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097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heresy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 smtClean="0"/>
              <a:t>an action or opinion contrary to what is generally thought of as right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1511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i</a:t>
            </a:r>
            <a:r>
              <a:rPr lang="en-US" sz="6000" dirty="0" smtClean="0"/>
              <a:t>mminent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  <a:endParaRPr lang="en-US" sz="5000" dirty="0" smtClean="0"/>
          </a:p>
          <a:p>
            <a:r>
              <a:rPr lang="en-US" sz="5000" dirty="0"/>
              <a:t>a</a:t>
            </a:r>
            <a:r>
              <a:rPr lang="en-US" sz="5000" dirty="0" smtClean="0"/>
              <a:t>bout to occur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9489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infallibility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noun</a:t>
            </a:r>
            <a:endParaRPr lang="en-US" sz="5000" dirty="0" smtClean="0"/>
          </a:p>
          <a:p>
            <a:r>
              <a:rPr lang="en-US" sz="5000" dirty="0"/>
              <a:t>a</a:t>
            </a:r>
            <a:r>
              <a:rPr lang="en-US" sz="5000" dirty="0" smtClean="0"/>
              <a:t>n inability to make errors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7644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precariously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  <a:endParaRPr lang="en-US" sz="5000" dirty="0" smtClean="0"/>
          </a:p>
          <a:p>
            <a:r>
              <a:rPr lang="en-US" sz="5000" dirty="0"/>
              <a:t>i</a:t>
            </a:r>
            <a:r>
              <a:rPr lang="en-US" sz="5000" dirty="0" smtClean="0"/>
              <a:t>nsecurely; in a dangerous or unstable way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1202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reiterate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verb</a:t>
            </a:r>
            <a:endParaRPr lang="en-US" sz="5000" dirty="0" smtClean="0"/>
          </a:p>
          <a:p>
            <a:r>
              <a:rPr lang="en-US" sz="5000" dirty="0"/>
              <a:t>t</a:t>
            </a:r>
            <a:r>
              <a:rPr lang="en-US" sz="5000" dirty="0" smtClean="0"/>
              <a:t>o repeat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3017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Vocab </a:t>
            </a:r>
            <a:r>
              <a:rPr lang="en-US" dirty="0" smtClean="0"/>
              <a:t>“The Scarlet Ibis”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doggedness</a:t>
            </a:r>
          </a:p>
          <a:p>
            <a:r>
              <a:rPr lang="en-US" dirty="0" smtClean="0"/>
              <a:t>2. exotic</a:t>
            </a:r>
          </a:p>
          <a:p>
            <a:r>
              <a:rPr lang="en-US" dirty="0" smtClean="0"/>
              <a:t>3. evanesce</a:t>
            </a:r>
          </a:p>
          <a:p>
            <a:r>
              <a:rPr lang="en-US" dirty="0" smtClean="0"/>
              <a:t>4. heresy</a:t>
            </a:r>
          </a:p>
          <a:p>
            <a:r>
              <a:rPr lang="en-US" dirty="0" smtClean="0"/>
              <a:t>5. imminent</a:t>
            </a:r>
          </a:p>
          <a:p>
            <a:r>
              <a:rPr lang="en-US" dirty="0" smtClean="0"/>
              <a:t>6. infallibility</a:t>
            </a:r>
          </a:p>
          <a:p>
            <a:r>
              <a:rPr lang="en-US" dirty="0" smtClean="0"/>
              <a:t>7. precariously</a:t>
            </a:r>
          </a:p>
          <a:p>
            <a:r>
              <a:rPr lang="en-US" dirty="0" smtClean="0"/>
              <a:t>8. reiterate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annihilate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destroy completely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910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expendable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n</a:t>
            </a:r>
            <a:r>
              <a:rPr lang="en-US" sz="5000" dirty="0" smtClean="0"/>
              <a:t>ot worth keeping; not essential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987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infinitesimally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amounts so small as to be barely measurable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7538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641</Words>
  <Application>Microsoft Office PowerPoint</Application>
  <PresentationFormat>On-screen Show (4:3)</PresentationFormat>
  <Paragraphs>207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Unit I: Narrative Structure; Setting, Mood, and Imagery; Theme and Symbol Mixed Stories Unit </vt:lpstr>
      <vt:lpstr>Vocab “A Sound of Thunder</vt:lpstr>
      <vt:lpstr>Vocab “The Most Dangerous Game”</vt:lpstr>
      <vt:lpstr>Vocab “The Cask of Amontillado”</vt:lpstr>
      <vt:lpstr>Vocab “Marigolds”</vt:lpstr>
      <vt:lpstr>Vocab “The Scarlet Ibis”</vt:lpstr>
      <vt:lpstr>annihilate</vt:lpstr>
      <vt:lpstr>expendable</vt:lpstr>
      <vt:lpstr>infinitesimally</vt:lpstr>
      <vt:lpstr>correlate</vt:lpstr>
      <vt:lpstr>paradox</vt:lpstr>
      <vt:lpstr>resilient</vt:lpstr>
      <vt:lpstr>undulate</vt:lpstr>
      <vt:lpstr>malfunctioning</vt:lpstr>
      <vt:lpstr>stagnating</vt:lpstr>
      <vt:lpstr>subliminal</vt:lpstr>
      <vt:lpstr>tangible</vt:lpstr>
      <vt:lpstr>quarry</vt:lpstr>
      <vt:lpstr>disarming</vt:lpstr>
      <vt:lpstr>cultivated</vt:lpstr>
      <vt:lpstr>amenity</vt:lpstr>
      <vt:lpstr>condone</vt:lpstr>
      <vt:lpstr>droll</vt:lpstr>
      <vt:lpstr>scruple</vt:lpstr>
      <vt:lpstr>solicitously</vt:lpstr>
      <vt:lpstr>imperative</vt:lpstr>
      <vt:lpstr>zealous</vt:lpstr>
      <vt:lpstr>uncanny</vt:lpstr>
      <vt:lpstr>abscond</vt:lpstr>
      <vt:lpstr>aperture</vt:lpstr>
      <vt:lpstr>immolation</vt:lpstr>
      <vt:lpstr>impunity</vt:lpstr>
      <vt:lpstr>preclude</vt:lpstr>
      <vt:lpstr>repose</vt:lpstr>
      <vt:lpstr>subside</vt:lpstr>
      <vt:lpstr>termination</vt:lpstr>
      <vt:lpstr>bravado</vt:lpstr>
      <vt:lpstr>degradation</vt:lpstr>
      <vt:lpstr>exuberance</vt:lpstr>
      <vt:lpstr>futile</vt:lpstr>
      <vt:lpstr>impotent</vt:lpstr>
      <vt:lpstr>nostalgia</vt:lpstr>
      <vt:lpstr>ostensibly</vt:lpstr>
      <vt:lpstr>perverse</vt:lpstr>
      <vt:lpstr>poignantly</vt:lpstr>
      <vt:lpstr>retribution</vt:lpstr>
      <vt:lpstr>squalor</vt:lpstr>
      <vt:lpstr>stoicism</vt:lpstr>
      <vt:lpstr>doggedness</vt:lpstr>
      <vt:lpstr>exotic</vt:lpstr>
      <vt:lpstr>evanesce</vt:lpstr>
      <vt:lpstr>heresy</vt:lpstr>
      <vt:lpstr>imminent</vt:lpstr>
      <vt:lpstr>infallibility</vt:lpstr>
      <vt:lpstr>precariously</vt:lpstr>
      <vt:lpstr>reiterate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I: Narrative Structure Vocabulary</dc:title>
  <dc:creator>Lori Kyger</dc:creator>
  <cp:lastModifiedBy>Lori Kyger</cp:lastModifiedBy>
  <cp:revision>16</cp:revision>
  <dcterms:created xsi:type="dcterms:W3CDTF">2013-10-21T15:39:09Z</dcterms:created>
  <dcterms:modified xsi:type="dcterms:W3CDTF">2017-10-17T22:18:14Z</dcterms:modified>
</cp:coreProperties>
</file>